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6" r:id="rId5"/>
    <p:sldId id="260" r:id="rId6"/>
    <p:sldId id="265" r:id="rId7"/>
    <p:sldId id="262" r:id="rId8"/>
    <p:sldId id="261" r:id="rId9"/>
    <p:sldId id="264" r:id="rId10"/>
    <p:sldId id="267" r:id="rId11"/>
    <p:sldId id="258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3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3" Type="http://schemas.openxmlformats.org/officeDocument/2006/relationships/image" Target="../media/image10.wmf"/><Relationship Id="rId7" Type="http://schemas.openxmlformats.org/officeDocument/2006/relationships/image" Target="../media/image11.wmf"/><Relationship Id="rId12" Type="http://schemas.openxmlformats.org/officeDocument/2006/relationships/image" Target="../media/image25.wmf"/><Relationship Id="rId17" Type="http://schemas.openxmlformats.org/officeDocument/2006/relationships/image" Target="../media/image30.wmf"/><Relationship Id="rId2" Type="http://schemas.openxmlformats.org/officeDocument/2006/relationships/image" Target="../media/image9.wmf"/><Relationship Id="rId16" Type="http://schemas.openxmlformats.org/officeDocument/2006/relationships/image" Target="../media/image29.wmf"/><Relationship Id="rId1" Type="http://schemas.openxmlformats.org/officeDocument/2006/relationships/image" Target="../media/image8.wmf"/><Relationship Id="rId6" Type="http://schemas.openxmlformats.org/officeDocument/2006/relationships/image" Target="../media/image20.wmf"/><Relationship Id="rId11" Type="http://schemas.openxmlformats.org/officeDocument/2006/relationships/image" Target="../media/image24.wmf"/><Relationship Id="rId5" Type="http://schemas.openxmlformats.org/officeDocument/2006/relationships/image" Target="../media/image19.wmf"/><Relationship Id="rId15" Type="http://schemas.openxmlformats.org/officeDocument/2006/relationships/image" Target="../media/image28.wmf"/><Relationship Id="rId10" Type="http://schemas.openxmlformats.org/officeDocument/2006/relationships/image" Target="../media/image23.wmf"/><Relationship Id="rId4" Type="http://schemas.openxmlformats.org/officeDocument/2006/relationships/image" Target="../media/image18.wmf"/><Relationship Id="rId9" Type="http://schemas.openxmlformats.org/officeDocument/2006/relationships/image" Target="../media/image22.wmf"/><Relationship Id="rId14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18" Type="http://schemas.openxmlformats.org/officeDocument/2006/relationships/image" Target="../media/image46.wmf"/><Relationship Id="rId26" Type="http://schemas.openxmlformats.org/officeDocument/2006/relationships/image" Target="../media/image54.wmf"/><Relationship Id="rId3" Type="http://schemas.openxmlformats.org/officeDocument/2006/relationships/image" Target="../media/image31.wmf"/><Relationship Id="rId21" Type="http://schemas.openxmlformats.org/officeDocument/2006/relationships/image" Target="../media/image49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17" Type="http://schemas.openxmlformats.org/officeDocument/2006/relationships/image" Target="../media/image45.wmf"/><Relationship Id="rId25" Type="http://schemas.openxmlformats.org/officeDocument/2006/relationships/image" Target="../media/image53.wmf"/><Relationship Id="rId2" Type="http://schemas.openxmlformats.org/officeDocument/2006/relationships/image" Target="../media/image9.wmf"/><Relationship Id="rId16" Type="http://schemas.openxmlformats.org/officeDocument/2006/relationships/image" Target="../media/image44.wmf"/><Relationship Id="rId20" Type="http://schemas.openxmlformats.org/officeDocument/2006/relationships/image" Target="../media/image48.wmf"/><Relationship Id="rId1" Type="http://schemas.openxmlformats.org/officeDocument/2006/relationships/image" Target="../media/image8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24" Type="http://schemas.openxmlformats.org/officeDocument/2006/relationships/image" Target="../media/image52.wmf"/><Relationship Id="rId5" Type="http://schemas.openxmlformats.org/officeDocument/2006/relationships/image" Target="../media/image33.wmf"/><Relationship Id="rId15" Type="http://schemas.openxmlformats.org/officeDocument/2006/relationships/image" Target="../media/image43.wmf"/><Relationship Id="rId23" Type="http://schemas.openxmlformats.org/officeDocument/2006/relationships/image" Target="../media/image51.wmf"/><Relationship Id="rId10" Type="http://schemas.openxmlformats.org/officeDocument/2006/relationships/image" Target="../media/image38.wmf"/><Relationship Id="rId19" Type="http://schemas.openxmlformats.org/officeDocument/2006/relationships/image" Target="../media/image47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Relationship Id="rId22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31114-E032-4B61-9FEC-621CBA6B60E7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B0FFE-CAB2-47E0-8B32-7C3FB12DDCB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1152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2323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8950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0480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94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1633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7365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0623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8546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9324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7665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B0FFE-CAB2-47E0-8B32-7C3FB12DDCBA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017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5.bin"/><Relationship Id="rId26" Type="http://schemas.openxmlformats.org/officeDocument/2006/relationships/oleObject" Target="../embeddings/oleObject39.bin"/><Relationship Id="rId39" Type="http://schemas.openxmlformats.org/officeDocument/2006/relationships/image" Target="../media/image46.wmf"/><Relationship Id="rId21" Type="http://schemas.openxmlformats.org/officeDocument/2006/relationships/image" Target="../media/image37.wmf"/><Relationship Id="rId34" Type="http://schemas.openxmlformats.org/officeDocument/2006/relationships/oleObject" Target="../embeddings/oleObject43.bin"/><Relationship Id="rId42" Type="http://schemas.openxmlformats.org/officeDocument/2006/relationships/image" Target="../media/image47.wmf"/><Relationship Id="rId47" Type="http://schemas.openxmlformats.org/officeDocument/2006/relationships/oleObject" Target="../embeddings/oleObject49.bin"/><Relationship Id="rId50" Type="http://schemas.openxmlformats.org/officeDocument/2006/relationships/image" Target="../media/image51.wmf"/><Relationship Id="rId55" Type="http://schemas.openxmlformats.org/officeDocument/2006/relationships/oleObject" Target="../embeddings/oleObject53.bin"/><Relationship Id="rId7" Type="http://schemas.openxmlformats.org/officeDocument/2006/relationships/image" Target="../media/image9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35.wmf"/><Relationship Id="rId25" Type="http://schemas.openxmlformats.org/officeDocument/2006/relationships/image" Target="../media/image39.wmf"/><Relationship Id="rId33" Type="http://schemas.openxmlformats.org/officeDocument/2006/relationships/image" Target="../media/image43.wmf"/><Relationship Id="rId38" Type="http://schemas.openxmlformats.org/officeDocument/2006/relationships/oleObject" Target="../embeddings/oleObject45.bin"/><Relationship Id="rId46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29" Type="http://schemas.openxmlformats.org/officeDocument/2006/relationships/image" Target="../media/image41.wmf"/><Relationship Id="rId41" Type="http://schemas.openxmlformats.org/officeDocument/2006/relationships/oleObject" Target="../embeddings/oleObject46.bin"/><Relationship Id="rId54" Type="http://schemas.openxmlformats.org/officeDocument/2006/relationships/image" Target="../media/image53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2.wmf"/><Relationship Id="rId24" Type="http://schemas.openxmlformats.org/officeDocument/2006/relationships/oleObject" Target="../embeddings/oleObject38.bin"/><Relationship Id="rId32" Type="http://schemas.openxmlformats.org/officeDocument/2006/relationships/oleObject" Target="../embeddings/oleObject42.bin"/><Relationship Id="rId37" Type="http://schemas.openxmlformats.org/officeDocument/2006/relationships/image" Target="../media/image45.wmf"/><Relationship Id="rId40" Type="http://schemas.openxmlformats.org/officeDocument/2006/relationships/hyperlink" Target="http://www.waldomaths.com/Reflections1NLW.jsp" TargetMode="External"/><Relationship Id="rId45" Type="http://schemas.openxmlformats.org/officeDocument/2006/relationships/oleObject" Target="../embeddings/oleObject48.bin"/><Relationship Id="rId53" Type="http://schemas.openxmlformats.org/officeDocument/2006/relationships/oleObject" Target="../embeddings/oleObject52.bin"/><Relationship Id="rId5" Type="http://schemas.openxmlformats.org/officeDocument/2006/relationships/image" Target="../media/image8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40.bin"/><Relationship Id="rId36" Type="http://schemas.openxmlformats.org/officeDocument/2006/relationships/oleObject" Target="../embeddings/oleObject44.bin"/><Relationship Id="rId49" Type="http://schemas.openxmlformats.org/officeDocument/2006/relationships/oleObject" Target="../embeddings/oleObject50.bin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36.wmf"/><Relationship Id="rId31" Type="http://schemas.openxmlformats.org/officeDocument/2006/relationships/image" Target="../media/image42.wmf"/><Relationship Id="rId44" Type="http://schemas.openxmlformats.org/officeDocument/2006/relationships/image" Target="../media/image48.wmf"/><Relationship Id="rId52" Type="http://schemas.openxmlformats.org/officeDocument/2006/relationships/image" Target="../media/image52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Relationship Id="rId27" Type="http://schemas.openxmlformats.org/officeDocument/2006/relationships/image" Target="../media/image40.wmf"/><Relationship Id="rId30" Type="http://schemas.openxmlformats.org/officeDocument/2006/relationships/oleObject" Target="../embeddings/oleObject41.bin"/><Relationship Id="rId35" Type="http://schemas.openxmlformats.org/officeDocument/2006/relationships/image" Target="../media/image44.wmf"/><Relationship Id="rId43" Type="http://schemas.openxmlformats.org/officeDocument/2006/relationships/oleObject" Target="../embeddings/oleObject47.bin"/><Relationship Id="rId48" Type="http://schemas.openxmlformats.org/officeDocument/2006/relationships/image" Target="../media/image50.wmf"/><Relationship Id="rId56" Type="http://schemas.openxmlformats.org/officeDocument/2006/relationships/image" Target="../media/image54.wmf"/><Relationship Id="rId8" Type="http://schemas.openxmlformats.org/officeDocument/2006/relationships/oleObject" Target="../embeddings/oleObject30.bin"/><Relationship Id="rId51" Type="http://schemas.openxmlformats.org/officeDocument/2006/relationships/oleObject" Target="../embeddings/oleObject51.bin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6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24" Type="http://schemas.openxmlformats.org/officeDocument/2006/relationships/hyperlink" Target="http://www.waldomaths.com/Reflections1NLW.jsp" TargetMode="External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18.bin"/><Relationship Id="rId26" Type="http://schemas.openxmlformats.org/officeDocument/2006/relationships/oleObject" Target="../embeddings/oleObject22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22.wmf"/><Relationship Id="rId34" Type="http://schemas.openxmlformats.org/officeDocument/2006/relationships/oleObject" Target="../embeddings/oleObject26.bin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1.wmf"/><Relationship Id="rId25" Type="http://schemas.openxmlformats.org/officeDocument/2006/relationships/image" Target="../media/image24.wmf"/><Relationship Id="rId33" Type="http://schemas.openxmlformats.org/officeDocument/2006/relationships/image" Target="../media/image28.wmf"/><Relationship Id="rId38" Type="http://schemas.openxmlformats.org/officeDocument/2006/relationships/hyperlink" Target="http://www.waldomaths.com/Reflections1NLW.jsp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19.bin"/><Relationship Id="rId29" Type="http://schemas.openxmlformats.org/officeDocument/2006/relationships/image" Target="../media/image2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21.bin"/><Relationship Id="rId32" Type="http://schemas.openxmlformats.org/officeDocument/2006/relationships/oleObject" Target="../embeddings/oleObject25.bin"/><Relationship Id="rId37" Type="http://schemas.openxmlformats.org/officeDocument/2006/relationships/image" Target="../media/image30.wmf"/><Relationship Id="rId5" Type="http://schemas.openxmlformats.org/officeDocument/2006/relationships/image" Target="../media/image8.wmf"/><Relationship Id="rId15" Type="http://schemas.openxmlformats.org/officeDocument/2006/relationships/image" Target="../media/image20.wmf"/><Relationship Id="rId23" Type="http://schemas.openxmlformats.org/officeDocument/2006/relationships/image" Target="../media/image23.wmf"/><Relationship Id="rId28" Type="http://schemas.openxmlformats.org/officeDocument/2006/relationships/oleObject" Target="../embeddings/oleObject23.bin"/><Relationship Id="rId36" Type="http://schemas.openxmlformats.org/officeDocument/2006/relationships/oleObject" Target="../embeddings/oleObject27.bin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1.wmf"/><Relationship Id="rId31" Type="http://schemas.openxmlformats.org/officeDocument/2006/relationships/image" Target="../media/image27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0.bin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24.bin"/><Relationship Id="rId35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7.5</a:t>
            </a:r>
            <a:br>
              <a:rPr lang="en-CA" dirty="0" smtClean="0"/>
            </a:br>
            <a:r>
              <a:rPr lang="en-CA" dirty="0" smtClean="0"/>
              <a:t>Reflections and Line Symmetry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  <p:extLst>
      <p:ext uri="{BB962C8B-B14F-4D97-AF65-F5344CB8AC3E}">
        <p14:creationId xmlns:p14="http://schemas.microsoft.com/office/powerpoint/2010/main" val="34799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96" y="171402"/>
            <a:ext cx="8686800" cy="1143000"/>
          </a:xfrm>
        </p:spPr>
        <p:txBody>
          <a:bodyPr>
            <a:noAutofit/>
          </a:bodyPr>
          <a:lstStyle/>
          <a:p>
            <a:r>
              <a:rPr lang="en-CA" sz="2400" dirty="0" smtClean="0"/>
              <a:t>Ex: Given following diagram, draw the image after the reflection over the line y=x.  Label the coordinates of the image: </a:t>
            </a:r>
            <a:endParaRPr lang="en-CA" sz="2400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173421" y="1576551"/>
            <a:ext cx="4901042" cy="4887308"/>
            <a:chOff x="-960" y="339"/>
            <a:chExt cx="2902" cy="364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4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5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7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8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9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0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1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2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3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4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5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6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7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8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2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3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4" name="Rectangle 51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Freeform 52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6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7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8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Freeform 58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Rectangle 61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6" name="Rectangle 63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8" name="Rectangle 65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0" name="Rectangle 67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2" name="Rectangle 69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70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5" name="Rectangle 72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7" name="Rectangle 74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9" name="Rectangle 76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1" name="Rectangle 78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3" name="Rectangle 80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81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6" name="Rectangle 83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8" name="Rectangle 85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0" name="Rectangle 87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2" name="Rectangle 89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4" name="Rectangle 91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6" name="Rectangle 93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8" name="Rectangle 95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0" name="Rectangle 97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2" name="Rectangle 99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3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4" name="Rectangle 101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64" name="Left-Right Arrow 163"/>
          <p:cNvSpPr/>
          <p:nvPr/>
        </p:nvSpPr>
        <p:spPr>
          <a:xfrm rot="18900000" flipH="1">
            <a:off x="-820266" y="3981013"/>
            <a:ext cx="6917724" cy="66884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1797269" y="2822026"/>
            <a:ext cx="851338" cy="2806263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1" name="Rectangle 170"/>
          <p:cNvSpPr/>
          <p:nvPr/>
        </p:nvSpPr>
        <p:spPr>
          <a:xfrm rot="16200000">
            <a:off x="1003738" y="3605048"/>
            <a:ext cx="777764" cy="8092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2" name="Oval 171"/>
          <p:cNvSpPr/>
          <p:nvPr/>
        </p:nvSpPr>
        <p:spPr>
          <a:xfrm>
            <a:off x="926218" y="3581823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1" name="Oval 180"/>
          <p:cNvSpPr/>
          <p:nvPr/>
        </p:nvSpPr>
        <p:spPr>
          <a:xfrm>
            <a:off x="1760498" y="3549155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82" name="Object 1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511497"/>
              </p:ext>
            </p:extLst>
          </p:nvPr>
        </p:nvGraphicFramePr>
        <p:xfrm>
          <a:off x="717162" y="3198364"/>
          <a:ext cx="326923" cy="4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6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162" y="3198364"/>
                        <a:ext cx="326923" cy="404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" name="Object 1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725169"/>
              </p:ext>
            </p:extLst>
          </p:nvPr>
        </p:nvGraphicFramePr>
        <p:xfrm>
          <a:off x="1816967" y="3209915"/>
          <a:ext cx="326923" cy="4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7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967" y="3209915"/>
                        <a:ext cx="326923" cy="404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" name="Oval 183"/>
          <p:cNvSpPr/>
          <p:nvPr/>
        </p:nvSpPr>
        <p:spPr>
          <a:xfrm>
            <a:off x="1771004" y="2755595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85" name="Object 1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475630"/>
              </p:ext>
            </p:extLst>
          </p:nvPr>
        </p:nvGraphicFramePr>
        <p:xfrm>
          <a:off x="1827213" y="2400300"/>
          <a:ext cx="3270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8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2400300"/>
                        <a:ext cx="32702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" name="Oval 185"/>
          <p:cNvSpPr/>
          <p:nvPr/>
        </p:nvSpPr>
        <p:spPr>
          <a:xfrm>
            <a:off x="2569810" y="2750335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87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419874"/>
              </p:ext>
            </p:extLst>
          </p:nvPr>
        </p:nvGraphicFramePr>
        <p:xfrm>
          <a:off x="2613025" y="2411413"/>
          <a:ext cx="354013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9" name="Equation" r:id="rId10" imgW="164880" imgH="164880" progId="Equation.DSMT4">
                  <p:embed/>
                </p:oleObj>
              </mc:Choice>
              <mc:Fallback>
                <p:oleObj name="Equation" r:id="rId10" imgW="164880" imgH="164880" progId="Equation.DSMT4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25" y="2411413"/>
                        <a:ext cx="354013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" name="Oval 187"/>
          <p:cNvSpPr/>
          <p:nvPr/>
        </p:nvSpPr>
        <p:spPr>
          <a:xfrm>
            <a:off x="2580316" y="5567189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00" name="Object 1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204899"/>
              </p:ext>
            </p:extLst>
          </p:nvPr>
        </p:nvGraphicFramePr>
        <p:xfrm>
          <a:off x="2636785" y="5590567"/>
          <a:ext cx="326923" cy="4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0" name="Equation" r:id="rId12" imgW="152280" imgH="164880" progId="Equation.DSMT4">
                  <p:embed/>
                </p:oleObj>
              </mc:Choice>
              <mc:Fallback>
                <p:oleObj name="Equation" r:id="rId12" imgW="152280" imgH="164880" progId="Equation.DSMT4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6785" y="5590567"/>
                        <a:ext cx="326923" cy="404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" name="Oval 200"/>
          <p:cNvSpPr/>
          <p:nvPr/>
        </p:nvSpPr>
        <p:spPr>
          <a:xfrm>
            <a:off x="1770990" y="5577695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02" name="Object 2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613515"/>
              </p:ext>
            </p:extLst>
          </p:nvPr>
        </p:nvGraphicFramePr>
        <p:xfrm>
          <a:off x="1814513" y="5601368"/>
          <a:ext cx="35401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" name="Equation" r:id="rId14" imgW="164880" imgH="164880" progId="Equation.DSMT4">
                  <p:embed/>
                </p:oleObj>
              </mc:Choice>
              <mc:Fallback>
                <p:oleObj name="Equation" r:id="rId14" imgW="164880" imgH="164880" progId="Equation.DSMT4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5601368"/>
                        <a:ext cx="354012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" name="Oval 202"/>
          <p:cNvSpPr/>
          <p:nvPr/>
        </p:nvSpPr>
        <p:spPr>
          <a:xfrm>
            <a:off x="1749964" y="4358453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04" name="Object 2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567139"/>
              </p:ext>
            </p:extLst>
          </p:nvPr>
        </p:nvGraphicFramePr>
        <p:xfrm>
          <a:off x="1809641" y="4021029"/>
          <a:ext cx="3540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" name="Equation" r:id="rId16" imgW="164880" imgH="177480" progId="Equation.DSMT4">
                  <p:embed/>
                </p:oleObj>
              </mc:Choice>
              <mc:Fallback>
                <p:oleObj name="Equation" r:id="rId16" imgW="164880" imgH="177480" progId="Equation.DSMT4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641" y="4021029"/>
                        <a:ext cx="35401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" name="Oval 204"/>
          <p:cNvSpPr/>
          <p:nvPr/>
        </p:nvSpPr>
        <p:spPr>
          <a:xfrm>
            <a:off x="940638" y="4353193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17" name="Object 2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627227"/>
              </p:ext>
            </p:extLst>
          </p:nvPr>
        </p:nvGraphicFramePr>
        <p:xfrm>
          <a:off x="607345" y="4186626"/>
          <a:ext cx="3810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" name="Equation" r:id="rId18" imgW="177480" imgH="164880" progId="Equation.DSMT4">
                  <p:embed/>
                </p:oleObj>
              </mc:Choice>
              <mc:Fallback>
                <p:oleObj name="Equation" r:id="rId18" imgW="177480" imgH="164880" progId="Equation.DSMT4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345" y="4186626"/>
                        <a:ext cx="3810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" name="Rectangle 217"/>
          <p:cNvSpPr/>
          <p:nvPr/>
        </p:nvSpPr>
        <p:spPr>
          <a:xfrm rot="5400000">
            <a:off x="2026618" y="3026583"/>
            <a:ext cx="809294" cy="2806263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9" name="Rectangle 218"/>
          <p:cNvSpPr/>
          <p:nvPr/>
        </p:nvSpPr>
        <p:spPr>
          <a:xfrm>
            <a:off x="2252590" y="4839618"/>
            <a:ext cx="777764" cy="798784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0" name="TextBox 219"/>
          <p:cNvSpPr txBox="1"/>
          <p:nvPr/>
        </p:nvSpPr>
        <p:spPr>
          <a:xfrm>
            <a:off x="5242806" y="1034386"/>
            <a:ext cx="32303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Objects pointing up will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be reflected to the right</a:t>
            </a:r>
            <a:endParaRPr lang="en-CA" sz="2100" dirty="0">
              <a:solidFill>
                <a:srgbClr val="FF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2632840" y="2790496"/>
            <a:ext cx="0" cy="1261241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 rot="16200000" flipV="1">
            <a:off x="3226673" y="3384331"/>
            <a:ext cx="0" cy="1261241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Oval 221"/>
          <p:cNvSpPr/>
          <p:nvPr/>
        </p:nvSpPr>
        <p:spPr>
          <a:xfrm>
            <a:off x="3790288" y="3970706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23" name="Object 2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255602"/>
              </p:ext>
            </p:extLst>
          </p:nvPr>
        </p:nvGraphicFramePr>
        <p:xfrm>
          <a:off x="3874277" y="3603516"/>
          <a:ext cx="4365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" name="Equation" r:id="rId20" imgW="203040" imgH="164880" progId="Equation.DSMT4">
                  <p:embed/>
                </p:oleObj>
              </mc:Choice>
              <mc:Fallback>
                <p:oleObj name="Equation" r:id="rId20" imgW="203040" imgH="164880" progId="Equation.DSMT4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277" y="3603516"/>
                        <a:ext cx="436563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4" name="Straight Connector 223"/>
          <p:cNvCxnSpPr/>
          <p:nvPr/>
        </p:nvCxnSpPr>
        <p:spPr>
          <a:xfrm flipV="1">
            <a:off x="1813034" y="4834759"/>
            <a:ext cx="0" cy="8092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H="1">
            <a:off x="993227" y="4845267"/>
            <a:ext cx="746231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Oval 225"/>
          <p:cNvSpPr/>
          <p:nvPr/>
        </p:nvSpPr>
        <p:spPr>
          <a:xfrm>
            <a:off x="947240" y="4753727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27" name="Object 2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719282"/>
              </p:ext>
            </p:extLst>
          </p:nvPr>
        </p:nvGraphicFramePr>
        <p:xfrm>
          <a:off x="526731" y="4733365"/>
          <a:ext cx="4365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" name="Equation" r:id="rId22" imgW="203040" imgH="164880" progId="Equation.DSMT4">
                  <p:embed/>
                </p:oleObj>
              </mc:Choice>
              <mc:Fallback>
                <p:oleObj name="Equation" r:id="rId22" imgW="203040" imgH="164880" progId="Equation.DSMT4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731" y="4733365"/>
                        <a:ext cx="436563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8" name="Straight Connector 227"/>
          <p:cNvCxnSpPr/>
          <p:nvPr/>
        </p:nvCxnSpPr>
        <p:spPr>
          <a:xfrm flipV="1">
            <a:off x="1807778" y="4409113"/>
            <a:ext cx="0" cy="42120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16200000" flipV="1">
            <a:off x="2013123" y="4650434"/>
            <a:ext cx="0" cy="42120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Oval 229"/>
          <p:cNvSpPr/>
          <p:nvPr/>
        </p:nvSpPr>
        <p:spPr>
          <a:xfrm>
            <a:off x="2176926" y="4816789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31" name="Object 2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171913"/>
              </p:ext>
            </p:extLst>
          </p:nvPr>
        </p:nvGraphicFramePr>
        <p:xfrm>
          <a:off x="1835606" y="4876923"/>
          <a:ext cx="4365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" name="Equation" r:id="rId24" imgW="203040" imgH="177480" progId="Equation.DSMT4">
                  <p:embed/>
                </p:oleObj>
              </mc:Choice>
              <mc:Fallback>
                <p:oleObj name="Equation" r:id="rId24" imgW="203040" imgH="177480" progId="Equation.DSMT4">
                  <p:embed/>
                  <p:pic>
                    <p:nvPicPr>
                      <p:cNvPr id="0" name="Picture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06" y="4876923"/>
                        <a:ext cx="43656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4" name="Straight Connector 103"/>
          <p:cNvCxnSpPr/>
          <p:nvPr/>
        </p:nvCxnSpPr>
        <p:spPr>
          <a:xfrm flipH="1">
            <a:off x="1807185" y="2810329"/>
            <a:ext cx="81980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16200000" flipH="1">
            <a:off x="1402642" y="3209485"/>
            <a:ext cx="81980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flipH="1">
            <a:off x="993093" y="3619768"/>
            <a:ext cx="81980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987381" y="3614373"/>
            <a:ext cx="5206" cy="399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rot="16200000" flipH="1">
            <a:off x="3426374" y="4435775"/>
            <a:ext cx="81980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flipH="1">
            <a:off x="3016824" y="4835424"/>
            <a:ext cx="81980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>
            <a:off x="3023735" y="4838656"/>
            <a:ext cx="0" cy="7945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2626942" y="5643882"/>
            <a:ext cx="4033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stCxn id="219" idx="2"/>
          </p:cNvCxnSpPr>
          <p:nvPr/>
        </p:nvCxnSpPr>
        <p:spPr>
          <a:xfrm flipH="1" flipV="1">
            <a:off x="2633282" y="3960780"/>
            <a:ext cx="8190" cy="167762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H="1" flipV="1">
            <a:off x="998604" y="4020330"/>
            <a:ext cx="1626902" cy="977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 241"/>
          <p:cNvSpPr/>
          <p:nvPr/>
        </p:nvSpPr>
        <p:spPr>
          <a:xfrm>
            <a:off x="950784" y="3991727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43" name="Object 2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911604"/>
              </p:ext>
            </p:extLst>
          </p:nvPr>
        </p:nvGraphicFramePr>
        <p:xfrm>
          <a:off x="543368" y="3790336"/>
          <a:ext cx="4095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" name="Equation" r:id="rId26" imgW="190440" imgH="164880" progId="Equation.DSMT4">
                  <p:embed/>
                </p:oleObj>
              </mc:Choice>
              <mc:Fallback>
                <p:oleObj name="Equation" r:id="rId26" imgW="190440" imgH="164880" progId="Equation.DSMT4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368" y="3790336"/>
                        <a:ext cx="40957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" name="TextBox 243"/>
          <p:cNvSpPr txBox="1"/>
          <p:nvPr/>
        </p:nvSpPr>
        <p:spPr>
          <a:xfrm>
            <a:off x="5206014" y="1801660"/>
            <a:ext cx="35750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Objects pointing down will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be reflected to the left</a:t>
            </a:r>
            <a:endParaRPr lang="en-CA" sz="2100" dirty="0">
              <a:solidFill>
                <a:srgbClr val="FF0000"/>
              </a:solidFill>
            </a:endParaRPr>
          </a:p>
        </p:txBody>
      </p:sp>
      <p:cxnSp>
        <p:nvCxnSpPr>
          <p:cNvPr id="245" name="Straight Connector 244"/>
          <p:cNvCxnSpPr/>
          <p:nvPr/>
        </p:nvCxnSpPr>
        <p:spPr>
          <a:xfrm>
            <a:off x="993139" y="4042805"/>
            <a:ext cx="5206" cy="399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flipH="1">
            <a:off x="998851" y="4410492"/>
            <a:ext cx="81980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>
          <a:xfrm flipH="1">
            <a:off x="2218652" y="5649640"/>
            <a:ext cx="4033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>
            <a:off x="2227275" y="4870292"/>
            <a:ext cx="0" cy="7945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Oval 248"/>
          <p:cNvSpPr/>
          <p:nvPr/>
        </p:nvSpPr>
        <p:spPr>
          <a:xfrm>
            <a:off x="2959276" y="5580970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50" name="Object 2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992237"/>
              </p:ext>
            </p:extLst>
          </p:nvPr>
        </p:nvGraphicFramePr>
        <p:xfrm>
          <a:off x="2978304" y="5523886"/>
          <a:ext cx="4095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" name="Equation" r:id="rId28" imgW="190440" imgH="164880" progId="Equation.DSMT4">
                  <p:embed/>
                </p:oleObj>
              </mc:Choice>
              <mc:Fallback>
                <p:oleObj name="Equation" r:id="rId28" imgW="190440" imgH="164880" progId="Equation.DSMT4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8304" y="5523886"/>
                        <a:ext cx="40957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" name="Oval 250"/>
          <p:cNvSpPr/>
          <p:nvPr/>
        </p:nvSpPr>
        <p:spPr>
          <a:xfrm>
            <a:off x="2982286" y="4784510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52" name="Object 2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542058"/>
              </p:ext>
            </p:extLst>
          </p:nvPr>
        </p:nvGraphicFramePr>
        <p:xfrm>
          <a:off x="3001314" y="4779182"/>
          <a:ext cx="4095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" name="Equation" r:id="rId30" imgW="190440" imgH="164880" progId="Equation.DSMT4">
                  <p:embed/>
                </p:oleObj>
              </mc:Choice>
              <mc:Fallback>
                <p:oleObj name="Equation" r:id="rId30" imgW="190440" imgH="164880" progId="Equation.DSMT4">
                  <p:embed/>
                  <p:pic>
                    <p:nvPicPr>
                      <p:cNvPr id="0" name="Picture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314" y="4779182"/>
                        <a:ext cx="40957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3" name="Oval 252"/>
          <p:cNvSpPr/>
          <p:nvPr/>
        </p:nvSpPr>
        <p:spPr>
          <a:xfrm>
            <a:off x="3798925" y="4781680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54" name="Object 2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577258"/>
              </p:ext>
            </p:extLst>
          </p:nvPr>
        </p:nvGraphicFramePr>
        <p:xfrm>
          <a:off x="3843816" y="4708525"/>
          <a:ext cx="40957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" name="Equation" r:id="rId32" imgW="190440" imgH="177480" progId="Equation.DSMT4">
                  <p:embed/>
                </p:oleObj>
              </mc:Choice>
              <mc:Fallback>
                <p:oleObj name="Equation" r:id="rId32" imgW="190440" imgH="177480" progId="Equation.DSMT4">
                  <p:embed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3816" y="4708525"/>
                        <a:ext cx="40957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" name="Oval 255"/>
          <p:cNvSpPr/>
          <p:nvPr/>
        </p:nvSpPr>
        <p:spPr>
          <a:xfrm>
            <a:off x="2182910" y="5606940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57" name="Object 2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780696"/>
              </p:ext>
            </p:extLst>
          </p:nvPr>
        </p:nvGraphicFramePr>
        <p:xfrm>
          <a:off x="2006390" y="5661924"/>
          <a:ext cx="4905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" name="Equation" r:id="rId34" imgW="228600" imgH="164880" progId="Equation.DSMT4">
                  <p:embed/>
                </p:oleObj>
              </mc:Choice>
              <mc:Fallback>
                <p:oleObj name="Equation" r:id="rId34" imgW="228600" imgH="164880" progId="Equation.DSMT4">
                  <p:embed/>
                  <p:pic>
                    <p:nvPicPr>
                      <p:cNvPr id="0" name="Picture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390" y="5661924"/>
                        <a:ext cx="490537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8" name="TextBox 257"/>
          <p:cNvSpPr txBox="1"/>
          <p:nvPr/>
        </p:nvSpPr>
        <p:spPr>
          <a:xfrm>
            <a:off x="5242806" y="2524327"/>
            <a:ext cx="3368230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After the image is drawn,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find the coordinates of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each vertex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259" name="Object 2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221235"/>
              </p:ext>
            </p:extLst>
          </p:nvPr>
        </p:nvGraphicFramePr>
        <p:xfrm>
          <a:off x="5236899" y="3704688"/>
          <a:ext cx="498887" cy="21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" name="Equation" r:id="rId36" imgW="203040" imgH="863280" progId="Equation.DSMT4">
                  <p:embed/>
                </p:oleObj>
              </mc:Choice>
              <mc:Fallback>
                <p:oleObj name="Equation" r:id="rId36" imgW="203040" imgH="863280" progId="Equation.DSMT4">
                  <p:embed/>
                  <p:pic>
                    <p:nvPicPr>
                      <p:cNvPr id="0" name="Picture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6899" y="3704688"/>
                        <a:ext cx="498887" cy="21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0" name="Object 2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565371"/>
              </p:ext>
            </p:extLst>
          </p:nvPr>
        </p:nvGraphicFramePr>
        <p:xfrm>
          <a:off x="5667169" y="3728852"/>
          <a:ext cx="760137" cy="446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" name="Equation" r:id="rId38" imgW="431640" imgH="253800" progId="Equation.DSMT4">
                  <p:embed/>
                </p:oleObj>
              </mc:Choice>
              <mc:Fallback>
                <p:oleObj name="Equation" r:id="rId38" imgW="431640" imgH="253800" progId="Equation.DSMT4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169" y="3728852"/>
                        <a:ext cx="760137" cy="4469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" name="Action Button: Forward or Next 260">
            <a:hlinkClick r:id="rId40" highlightClick="1"/>
          </p:cNvPr>
          <p:cNvSpPr/>
          <p:nvPr/>
        </p:nvSpPr>
        <p:spPr>
          <a:xfrm>
            <a:off x="5254378" y="6127845"/>
            <a:ext cx="600501" cy="491320"/>
          </a:xfrm>
          <a:prstGeom prst="actionButtonForwardNex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62" name="Object 2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930117"/>
              </p:ext>
            </p:extLst>
          </p:nvPr>
        </p:nvGraphicFramePr>
        <p:xfrm>
          <a:off x="6853175" y="3750500"/>
          <a:ext cx="563563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4" name="Equation" r:id="rId41" imgW="228600" imgH="863280" progId="Equation.DSMT4">
                  <p:embed/>
                </p:oleObj>
              </mc:Choice>
              <mc:Fallback>
                <p:oleObj name="Equation" r:id="rId41" imgW="228600" imgH="863280" progId="Equation.DSMT4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3175" y="3750500"/>
                        <a:ext cx="563563" cy="211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" name="Object 2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695282"/>
              </p:ext>
            </p:extLst>
          </p:nvPr>
        </p:nvGraphicFramePr>
        <p:xfrm>
          <a:off x="5688944" y="4249377"/>
          <a:ext cx="760137" cy="446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5" name="Equation" r:id="rId43" imgW="431640" imgH="253800" progId="Equation.DSMT4">
                  <p:embed/>
                </p:oleObj>
              </mc:Choice>
              <mc:Fallback>
                <p:oleObj name="Equation" r:id="rId43" imgW="431640" imgH="253800" progId="Equation.DSMT4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8944" y="4249377"/>
                        <a:ext cx="760137" cy="4469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4" name="Object 2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457159"/>
              </p:ext>
            </p:extLst>
          </p:nvPr>
        </p:nvGraphicFramePr>
        <p:xfrm>
          <a:off x="5687250" y="4770438"/>
          <a:ext cx="782638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" name="Equation" r:id="rId45" imgW="444240" imgH="253800" progId="Equation.DSMT4">
                  <p:embed/>
                </p:oleObj>
              </mc:Choice>
              <mc:Fallback>
                <p:oleObj name="Equation" r:id="rId45" imgW="444240" imgH="253800" progId="Equation.DSMT4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7250" y="4770438"/>
                        <a:ext cx="782638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" name="Object 2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194694"/>
              </p:ext>
            </p:extLst>
          </p:nvPr>
        </p:nvGraphicFramePr>
        <p:xfrm>
          <a:off x="5763513" y="5384863"/>
          <a:ext cx="6254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" name="Equation" r:id="rId47" imgW="355320" imgH="253800" progId="Equation.DSMT4">
                  <p:embed/>
                </p:oleObj>
              </mc:Choice>
              <mc:Fallback>
                <p:oleObj name="Equation" r:id="rId47" imgW="355320" imgH="253800" progId="Equation.DSMT4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3513" y="5384863"/>
                        <a:ext cx="6254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" name="Object 2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800245"/>
              </p:ext>
            </p:extLst>
          </p:nvPr>
        </p:nvGraphicFramePr>
        <p:xfrm>
          <a:off x="7328725" y="3727450"/>
          <a:ext cx="80486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8" name="Equation" r:id="rId49" imgW="457200" imgH="253800" progId="Equation.DSMT4">
                  <p:embed/>
                </p:oleObj>
              </mc:Choice>
              <mc:Fallback>
                <p:oleObj name="Equation" r:id="rId49" imgW="457200" imgH="253800" progId="Equation.DSMT4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8725" y="3727450"/>
                        <a:ext cx="804863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" name="Object 2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684131"/>
              </p:ext>
            </p:extLst>
          </p:nvPr>
        </p:nvGraphicFramePr>
        <p:xfrm>
          <a:off x="7272400" y="4248150"/>
          <a:ext cx="93821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9" name="Equation" r:id="rId51" imgW="533160" imgH="253800" progId="Equation.DSMT4">
                  <p:embed/>
                </p:oleObj>
              </mc:Choice>
              <mc:Fallback>
                <p:oleObj name="Equation" r:id="rId51" imgW="533160" imgH="253800" progId="Equation.DSMT4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400" y="4248150"/>
                        <a:ext cx="938213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8" name="Object 2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531618"/>
              </p:ext>
            </p:extLst>
          </p:nvPr>
        </p:nvGraphicFramePr>
        <p:xfrm>
          <a:off x="7293038" y="4780725"/>
          <a:ext cx="91757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" name="Equation" r:id="rId53" imgW="520560" imgH="253800" progId="Equation.DSMT4">
                  <p:embed/>
                </p:oleObj>
              </mc:Choice>
              <mc:Fallback>
                <p:oleObj name="Equation" r:id="rId53" imgW="520560" imgH="253800" progId="Equation.DSMT4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3038" y="4780725"/>
                        <a:ext cx="917575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" name="Object 2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86295"/>
              </p:ext>
            </p:extLst>
          </p:nvPr>
        </p:nvGraphicFramePr>
        <p:xfrm>
          <a:off x="7327075" y="5442588"/>
          <a:ext cx="91598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" name="Equation" r:id="rId55" imgW="520560" imgH="253800" progId="Equation.DSMT4">
                  <p:embed/>
                </p:oleObj>
              </mc:Choice>
              <mc:Fallback>
                <p:oleObj name="Equation" r:id="rId55" imgW="520560" imgH="253800" progId="Equation.DSMT4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075" y="5442588"/>
                        <a:ext cx="91598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  <p:extLst>
      <p:ext uri="{BB962C8B-B14F-4D97-AF65-F5344CB8AC3E}">
        <p14:creationId xmlns:p14="http://schemas.microsoft.com/office/powerpoint/2010/main" val="59970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8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1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5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0" dur="1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1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4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9" dur="1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1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2000"/>
                            </p:stCondLst>
                            <p:childTnLst>
                              <p:par>
                                <p:cTn id="30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1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3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8" dur="1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2000"/>
                            </p:stCondLst>
                            <p:childTnLst>
                              <p:par>
                                <p:cTn id="3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500"/>
                            </p:stCondLst>
                            <p:childTnLst>
                              <p:par>
                                <p:cTn id="3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000"/>
                            </p:stCondLst>
                            <p:childTnLst>
                              <p:par>
                                <p:cTn id="3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500"/>
                            </p:stCondLst>
                            <p:childTnLst>
                              <p:par>
                                <p:cTn id="3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500"/>
                            </p:stCondLst>
                            <p:childTnLst>
                              <p:par>
                                <p:cTn id="3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1000"/>
                            </p:stCondLst>
                            <p:childTnLst>
                              <p:par>
                                <p:cTn id="3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500"/>
                            </p:stCondLst>
                            <p:childTnLst>
                              <p:par>
                                <p:cTn id="4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500"/>
                            </p:stCondLst>
                            <p:childTnLst>
                              <p:par>
                                <p:cTn id="4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5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7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4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9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4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9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4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9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9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0" fill="hold">
                      <p:stCondLst>
                        <p:cond delay="indefinite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9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4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164" grpId="1" animBg="1"/>
      <p:bldP spid="3" grpId="0" animBg="1"/>
      <p:bldP spid="3" grpId="1" animBg="1"/>
      <p:bldP spid="171" grpId="0" animBg="1"/>
      <p:bldP spid="171" grpId="1" animBg="1"/>
      <p:bldP spid="172" grpId="0" animBg="1"/>
      <p:bldP spid="172" grpId="1" animBg="1"/>
      <p:bldP spid="181" grpId="0" animBg="1"/>
      <p:bldP spid="181" grpId="1" animBg="1"/>
      <p:bldP spid="184" grpId="0" animBg="1"/>
      <p:bldP spid="184" grpId="1" animBg="1"/>
      <p:bldP spid="186" grpId="0" animBg="1"/>
      <p:bldP spid="186" grpId="1" animBg="1"/>
      <p:bldP spid="188" grpId="0" animBg="1"/>
      <p:bldP spid="188" grpId="1" animBg="1"/>
      <p:bldP spid="201" grpId="0" animBg="1"/>
      <p:bldP spid="201" grpId="1" animBg="1"/>
      <p:bldP spid="203" grpId="0" animBg="1"/>
      <p:bldP spid="203" grpId="1" animBg="1"/>
      <p:bldP spid="205" grpId="0" animBg="1"/>
      <p:bldP spid="205" grpId="1" animBg="1"/>
      <p:bldP spid="218" grpId="0" animBg="1"/>
      <p:bldP spid="219" grpId="0" animBg="1"/>
      <p:bldP spid="220" grpId="0"/>
      <p:bldP spid="222" grpId="0" animBg="1"/>
      <p:bldP spid="226" grpId="0" animBg="1"/>
      <p:bldP spid="230" grpId="0" animBg="1"/>
      <p:bldP spid="242" grpId="0" animBg="1"/>
      <p:bldP spid="244" grpId="0"/>
      <p:bldP spid="249" grpId="0" animBg="1"/>
      <p:bldP spid="251" grpId="0" animBg="1"/>
      <p:bldP spid="253" grpId="0" animBg="1"/>
      <p:bldP spid="256" grpId="0" animBg="1"/>
      <p:bldP spid="2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smtClean="0"/>
              <a:t>P358 #5, 7 – 9, 11</a:t>
            </a:r>
            <a:endParaRPr lang="en-CA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  <p:extLst>
      <p:ext uri="{BB962C8B-B14F-4D97-AF65-F5344CB8AC3E}">
        <p14:creationId xmlns:p14="http://schemas.microsoft.com/office/powerpoint/2010/main" val="2353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Reflections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60112"/>
            <a:ext cx="8507288" cy="1100736"/>
          </a:xfrm>
        </p:spPr>
        <p:txBody>
          <a:bodyPr/>
          <a:lstStyle/>
          <a:p>
            <a:r>
              <a:rPr lang="en-CA" dirty="0" smtClean="0"/>
              <a:t>A flip/transformation in a mirror line (reflection line)</a:t>
            </a:r>
          </a:p>
          <a:p>
            <a:r>
              <a:rPr lang="en-CA" dirty="0" smtClean="0"/>
              <a:t>Objects reflected over a mirror line will look symmetrical</a:t>
            </a:r>
            <a:endParaRPr lang="en-CA" dirty="0"/>
          </a:p>
        </p:txBody>
      </p:sp>
      <p:pic>
        <p:nvPicPr>
          <p:cNvPr id="4" name="Picture 3" descr="kid ha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2230" y="2132856"/>
            <a:ext cx="1247562" cy="2449381"/>
          </a:xfrm>
          <a:prstGeom prst="rect">
            <a:avLst/>
          </a:prstGeom>
        </p:spPr>
      </p:pic>
      <p:pic>
        <p:nvPicPr>
          <p:cNvPr id="5" name="Picture 4" descr="kid ha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4572000" y="2132856"/>
            <a:ext cx="1247562" cy="244938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635896" y="2060848"/>
            <a:ext cx="0" cy="320040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15816" y="5445223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Mirror Line</a:t>
            </a:r>
            <a:endParaRPr lang="en-CA" dirty="0"/>
          </a:p>
        </p:txBody>
      </p:sp>
      <p:sp>
        <p:nvSpPr>
          <p:cNvPr id="9" name="Freeform 8"/>
          <p:cNvSpPr/>
          <p:nvPr/>
        </p:nvSpPr>
        <p:spPr>
          <a:xfrm>
            <a:off x="2976154" y="4221088"/>
            <a:ext cx="1952897" cy="1440160"/>
          </a:xfrm>
          <a:custGeom>
            <a:avLst/>
            <a:gdLst>
              <a:gd name="connsiteX0" fmla="*/ 1386840 w 1952897"/>
              <a:gd name="connsiteY0" fmla="*/ 1476103 h 1476103"/>
              <a:gd name="connsiteX1" fmla="*/ 1752600 w 1952897"/>
              <a:gd name="connsiteY1" fmla="*/ 1123406 h 1476103"/>
              <a:gd name="connsiteX2" fmla="*/ 185057 w 1952897"/>
              <a:gd name="connsiteY2" fmla="*/ 836023 h 1476103"/>
              <a:gd name="connsiteX3" fmla="*/ 642257 w 1952897"/>
              <a:gd name="connsiteY3" fmla="*/ 0 h 147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2897" h="1476103">
                <a:moveTo>
                  <a:pt x="1386840" y="1476103"/>
                </a:moveTo>
                <a:cubicBezTo>
                  <a:pt x="1669868" y="1353094"/>
                  <a:pt x="1952897" y="1230086"/>
                  <a:pt x="1752600" y="1123406"/>
                </a:cubicBezTo>
                <a:cubicBezTo>
                  <a:pt x="1552303" y="1016726"/>
                  <a:pt x="370114" y="1023257"/>
                  <a:pt x="185057" y="836023"/>
                </a:cubicBezTo>
                <a:cubicBezTo>
                  <a:pt x="0" y="648789"/>
                  <a:pt x="321128" y="324394"/>
                  <a:pt x="642257" y="0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1686627" y="4654245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Object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5" y="464495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Image</a:t>
            </a:r>
            <a:endParaRPr lang="en-CA" dirty="0"/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  <p:extLst>
      <p:ext uri="{BB962C8B-B14F-4D97-AF65-F5344CB8AC3E}">
        <p14:creationId xmlns:p14="http://schemas.microsoft.com/office/powerpoint/2010/main" val="286400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Line of Symmetry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888104"/>
            <a:ext cx="8363272" cy="1532784"/>
          </a:xfrm>
        </p:spPr>
        <p:txBody>
          <a:bodyPr/>
          <a:lstStyle/>
          <a:p>
            <a:r>
              <a:rPr lang="en-CA" dirty="0" smtClean="0"/>
              <a:t>A line that divides an image in half</a:t>
            </a:r>
          </a:p>
          <a:p>
            <a:r>
              <a:rPr lang="en-CA" dirty="0" smtClean="0"/>
              <a:t>Both sides of the image look the same over the line (symmetrical)</a:t>
            </a:r>
            <a:endParaRPr lang="en-CA" dirty="0"/>
          </a:p>
        </p:txBody>
      </p:sp>
      <p:sp>
        <p:nvSpPr>
          <p:cNvPr id="4" name="Smiley Face 3"/>
          <p:cNvSpPr/>
          <p:nvPr/>
        </p:nvSpPr>
        <p:spPr>
          <a:xfrm>
            <a:off x="3131840" y="2420888"/>
            <a:ext cx="2286000" cy="2286000"/>
          </a:xfrm>
          <a:prstGeom prst="smileyFac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707904" y="5229200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/>
              <a:t>IMAGE</a:t>
            </a:r>
            <a:endParaRPr lang="en-CA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868144" y="2062009"/>
            <a:ext cx="25250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Line of Symmetry</a:t>
            </a:r>
            <a:endParaRPr lang="en-CA" sz="2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2492896"/>
            <a:ext cx="26276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Everything on the 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left side of the </a:t>
            </a:r>
          </a:p>
          <a:p>
            <a:r>
              <a:rPr lang="en-CA" sz="2200" dirty="0" smtClean="0">
                <a:solidFill>
                  <a:srgbClr val="FF0000"/>
                </a:solidFill>
              </a:rPr>
              <a:t>line of symmetry</a:t>
            </a:r>
            <a:endParaRPr lang="en-CA" sz="2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8144" y="3789040"/>
            <a:ext cx="30123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is equal to everything</a:t>
            </a:r>
          </a:p>
          <a:p>
            <a:r>
              <a:rPr lang="en-CA" sz="2200" dirty="0" smtClean="0">
                <a:solidFill>
                  <a:srgbClr val="FF0000"/>
                </a:solidFill>
              </a:rPr>
              <a:t>on the right side of 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the line of symmetry</a:t>
            </a:r>
            <a:endParaRPr lang="en-CA" sz="22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83968" y="2276872"/>
            <a:ext cx="1224136" cy="2592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3059832" y="2276872"/>
            <a:ext cx="1224136" cy="2592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>
            <a:off x="4283968" y="2060848"/>
            <a:ext cx="0" cy="320040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4297680" y="2286000"/>
            <a:ext cx="2312126" cy="1410789"/>
          </a:xfrm>
          <a:custGeom>
            <a:avLst/>
            <a:gdLst>
              <a:gd name="connsiteX0" fmla="*/ 1567543 w 2312126"/>
              <a:gd name="connsiteY0" fmla="*/ 0 h 1410789"/>
              <a:gd name="connsiteX1" fmla="*/ 1175657 w 2312126"/>
              <a:gd name="connsiteY1" fmla="*/ 235131 h 1410789"/>
              <a:gd name="connsiteX2" fmla="*/ 2116183 w 2312126"/>
              <a:gd name="connsiteY2" fmla="*/ 1097280 h 1410789"/>
              <a:gd name="connsiteX3" fmla="*/ 0 w 2312126"/>
              <a:gd name="connsiteY3" fmla="*/ 1410789 h 141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2126" h="1410789">
                <a:moveTo>
                  <a:pt x="1567543" y="0"/>
                </a:moveTo>
                <a:cubicBezTo>
                  <a:pt x="1325880" y="26125"/>
                  <a:pt x="1084217" y="52251"/>
                  <a:pt x="1175657" y="235131"/>
                </a:cubicBezTo>
                <a:cubicBezTo>
                  <a:pt x="1267097" y="418011"/>
                  <a:pt x="2312126" y="901337"/>
                  <a:pt x="2116183" y="1097280"/>
                </a:cubicBezTo>
                <a:cubicBezTo>
                  <a:pt x="1920240" y="1293223"/>
                  <a:pt x="960120" y="1352006"/>
                  <a:pt x="0" y="1410789"/>
                </a:cubicBezTo>
              </a:path>
            </a:pathLst>
          </a:cu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10" grpId="0"/>
      <p:bldP spid="11" grpId="0"/>
      <p:bldP spid="12" grpId="0" animBg="1"/>
      <p:bldP spid="12" grpId="1" animBg="1"/>
      <p:bldP spid="13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6240"/>
          </a:xfrm>
        </p:spPr>
        <p:txBody>
          <a:bodyPr/>
          <a:lstStyle/>
          <a:p>
            <a:r>
              <a:rPr lang="en-CA" dirty="0" smtClean="0"/>
              <a:t>Examples of Symmetry in 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41946"/>
            <a:ext cx="7467600" cy="5232006"/>
          </a:xfrm>
        </p:spPr>
        <p:txBody>
          <a:bodyPr/>
          <a:lstStyle/>
          <a:p>
            <a:r>
              <a:rPr lang="en-CA" dirty="0" smtClean="0"/>
              <a:t>Cup </a:t>
            </a:r>
            <a:r>
              <a:rPr lang="en-CA" dirty="0"/>
              <a:t>or faces </a:t>
            </a:r>
            <a:r>
              <a:rPr lang="en-CA" dirty="0" smtClean="0"/>
              <a:t>paradox</a:t>
            </a:r>
          </a:p>
          <a:p>
            <a:r>
              <a:rPr lang="en-CA" dirty="0" smtClean="0"/>
              <a:t>Paintings, </a:t>
            </a:r>
            <a:r>
              <a:rPr lang="en-CA" dirty="0" err="1" smtClean="0"/>
              <a:t>Grafiti</a:t>
            </a:r>
            <a:endParaRPr lang="en-CA" dirty="0" smtClean="0"/>
          </a:p>
          <a:p>
            <a:r>
              <a:rPr lang="en-CA" dirty="0" smtClean="0"/>
              <a:t>Architecture: </a:t>
            </a:r>
            <a:r>
              <a:rPr lang="en-CA" dirty="0" err="1" smtClean="0"/>
              <a:t>Taj</a:t>
            </a:r>
            <a:r>
              <a:rPr lang="en-CA" dirty="0" smtClean="0"/>
              <a:t> </a:t>
            </a:r>
            <a:r>
              <a:rPr lang="en-CA" dirty="0" err="1" smtClean="0"/>
              <a:t>Mahul</a:t>
            </a:r>
            <a:r>
              <a:rPr lang="en-CA" dirty="0" smtClean="0"/>
              <a:t>, Acropolis</a:t>
            </a:r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44" y="3373917"/>
            <a:ext cx="2707482" cy="312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955" y="3253928"/>
            <a:ext cx="44291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80" y="2924673"/>
            <a:ext cx="587692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789" y="2764882"/>
            <a:ext cx="5148973" cy="3972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  <p:extLst>
      <p:ext uri="{BB962C8B-B14F-4D97-AF65-F5344CB8AC3E}">
        <p14:creationId xmlns:p14="http://schemas.microsoft.com/office/powerpoint/2010/main" val="15290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78098"/>
          </a:xfrm>
        </p:spPr>
        <p:txBody>
          <a:bodyPr>
            <a:normAutofit fontScale="90000"/>
          </a:bodyPr>
          <a:lstStyle/>
          <a:p>
            <a:r>
              <a:rPr lang="en-CA" sz="2400" dirty="0" smtClean="0"/>
              <a:t>Ex: Draw the lines of symmetry for each of the following shapes</a:t>
            </a:r>
            <a:endParaRPr lang="en-CA" sz="2400" dirty="0"/>
          </a:p>
        </p:txBody>
      </p:sp>
      <p:sp>
        <p:nvSpPr>
          <p:cNvPr id="4" name="Isosceles Triangle 3"/>
          <p:cNvSpPr/>
          <p:nvPr/>
        </p:nvSpPr>
        <p:spPr>
          <a:xfrm>
            <a:off x="435694" y="994760"/>
            <a:ext cx="1828800" cy="1581912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5-Point Star 4"/>
          <p:cNvSpPr/>
          <p:nvPr/>
        </p:nvSpPr>
        <p:spPr>
          <a:xfrm>
            <a:off x="3034352" y="778736"/>
            <a:ext cx="1944216" cy="1828800"/>
          </a:xfrm>
          <a:prstGeom prst="star5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Cross 5"/>
          <p:cNvSpPr/>
          <p:nvPr/>
        </p:nvSpPr>
        <p:spPr>
          <a:xfrm rot="2858692">
            <a:off x="5972913" y="848650"/>
            <a:ext cx="1828800" cy="1828800"/>
          </a:xfrm>
          <a:prstGeom prst="plus">
            <a:avLst>
              <a:gd name="adj" fmla="val 3571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>
            <a:off x="1338979" y="667216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3600000">
            <a:off x="1269318" y="924119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8000000" flipH="1">
            <a:off x="1408655" y="932826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99475" y="493041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315879" y="849082"/>
            <a:ext cx="1386746" cy="186548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991392" y="1384658"/>
            <a:ext cx="2285999" cy="73152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599505" y="1358533"/>
            <a:ext cx="2377441" cy="744584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3344088" y="862144"/>
            <a:ext cx="1449977" cy="201168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8941" y="2956258"/>
            <a:ext cx="1375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3 lines of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symmetry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76976" y="2938841"/>
            <a:ext cx="1375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5 lines of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symmetry</a:t>
            </a:r>
            <a:endParaRPr lang="en-CA" sz="2000" dirty="0">
              <a:solidFill>
                <a:srgbClr val="FF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882042" y="645441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>
            <a:off x="6933809" y="606894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2700000">
            <a:off x="6933324" y="568347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8900000" flipH="1">
            <a:off x="6893650" y="608178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233389" y="2869171"/>
            <a:ext cx="1375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4 lines of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symmetry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33" name="Flowchart: Punched Tape 32"/>
          <p:cNvSpPr/>
          <p:nvPr/>
        </p:nvSpPr>
        <p:spPr>
          <a:xfrm>
            <a:off x="313506" y="3984168"/>
            <a:ext cx="2063932" cy="1201783"/>
          </a:xfrm>
          <a:prstGeom prst="flowChartPunchedTap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633777" y="5368532"/>
            <a:ext cx="1580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NO lines of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symmetry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36" name="L-Shape 35"/>
          <p:cNvSpPr/>
          <p:nvPr/>
        </p:nvSpPr>
        <p:spPr>
          <a:xfrm>
            <a:off x="3448591" y="4140921"/>
            <a:ext cx="1371600" cy="1371600"/>
          </a:xfrm>
          <a:prstGeom prst="corne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Oval 36"/>
          <p:cNvSpPr/>
          <p:nvPr/>
        </p:nvSpPr>
        <p:spPr>
          <a:xfrm>
            <a:off x="6244045" y="4088668"/>
            <a:ext cx="1371600" cy="13716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8" name="Straight Connector 37"/>
          <p:cNvCxnSpPr/>
          <p:nvPr/>
        </p:nvCxnSpPr>
        <p:spPr>
          <a:xfrm rot="2700000">
            <a:off x="3976762" y="3829725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424875" y="5560121"/>
            <a:ext cx="1375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rgbClr val="FF0000"/>
                </a:solidFill>
              </a:rPr>
              <a:t>1 line of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symmetry</a:t>
            </a:r>
            <a:endParaRPr lang="en-CA" sz="2000" dirty="0">
              <a:solidFill>
                <a:srgbClr val="FF0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6895105" y="3480112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6211509" y="3836153"/>
            <a:ext cx="1386746" cy="186548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887022" y="4371729"/>
            <a:ext cx="2285999" cy="73152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5495135" y="4345604"/>
            <a:ext cx="2377441" cy="744584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6239718" y="3849215"/>
            <a:ext cx="1449977" cy="201168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>
            <a:off x="6929453" y="3633154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2700000">
            <a:off x="6928968" y="3594607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8900000" flipH="1">
            <a:off x="6889294" y="3634438"/>
            <a:ext cx="0" cy="23042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6583679" y="3892726"/>
            <a:ext cx="627018" cy="181573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591091" y="3903459"/>
            <a:ext cx="627018" cy="181573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170961" y="5516576"/>
            <a:ext cx="3924472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rgbClr val="FF0000"/>
                </a:solidFill>
              </a:rPr>
              <a:t>Any line that goes through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the center is a line of symmetry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07860" y="6165370"/>
            <a:ext cx="2294218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rgbClr val="FF0000"/>
                </a:solidFill>
              </a:rPr>
              <a:t>Infinite # of </a:t>
            </a:r>
            <a:br>
              <a:rPr lang="en-CA" sz="2000" dirty="0" smtClean="0">
                <a:solidFill>
                  <a:srgbClr val="FF0000"/>
                </a:solidFill>
              </a:rPr>
            </a:br>
            <a:r>
              <a:rPr lang="en-CA" sz="2000" dirty="0" smtClean="0">
                <a:solidFill>
                  <a:srgbClr val="FF0000"/>
                </a:solidFill>
              </a:rPr>
              <a:t>lines of symmetry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40" name="TextBox 3"/>
          <p:cNvSpPr txBox="1">
            <a:spLocks noChangeArrowheads="1"/>
          </p:cNvSpPr>
          <p:nvPr/>
        </p:nvSpPr>
        <p:spPr bwMode="auto">
          <a:xfrm>
            <a:off x="0" y="6611938"/>
            <a:ext cx="45624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 dirty="0"/>
              <a:t>©Copyright All Rights Reserved to Homework Depot at </a:t>
            </a:r>
            <a:r>
              <a:rPr lang="en-CA" sz="1000" dirty="0" smtClean="0"/>
              <a:t>www.BCMath.ca</a:t>
            </a:r>
            <a:endParaRPr lang="en-CA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2" grpId="0"/>
      <p:bldP spid="34" grpId="0"/>
      <p:bldP spid="39" grpId="0"/>
      <p:bldP spid="57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73" y="274638"/>
            <a:ext cx="8461611" cy="612466"/>
          </a:xfrm>
        </p:spPr>
        <p:txBody>
          <a:bodyPr>
            <a:normAutofit/>
          </a:bodyPr>
          <a:lstStyle/>
          <a:p>
            <a:r>
              <a:rPr lang="en-CA" sz="2400" dirty="0" smtClean="0"/>
              <a:t>Ex: Graph each image over the line of symmetry.</a:t>
            </a:r>
            <a:endParaRPr lang="en-C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8490" y="1255594"/>
            <a:ext cx="23663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0" dirty="0" smtClean="0">
                <a:latin typeface="Symbol" pitchFamily="18" charset="2"/>
                <a:cs typeface="Arial" pitchFamily="34" charset="0"/>
              </a:rPr>
              <a:t>BOOK</a:t>
            </a:r>
            <a:endParaRPr lang="en-CA" sz="6000" dirty="0">
              <a:latin typeface="Symbol" pitchFamily="18" charset="2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1696" y="1787857"/>
            <a:ext cx="573205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439003" y="1776484"/>
            <a:ext cx="502692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2090383" y="1831074"/>
            <a:ext cx="573205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1560394" y="1819701"/>
            <a:ext cx="502692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>
            <a:off x="218362" y="1804370"/>
            <a:ext cx="2674961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Up Arrow 8"/>
          <p:cNvSpPr/>
          <p:nvPr/>
        </p:nvSpPr>
        <p:spPr>
          <a:xfrm>
            <a:off x="3657601" y="1378424"/>
            <a:ext cx="928048" cy="1173707"/>
          </a:xfrm>
          <a:prstGeom prst="up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4" name="Straight Connector 13"/>
          <p:cNvCxnSpPr/>
          <p:nvPr/>
        </p:nvCxnSpPr>
        <p:spPr>
          <a:xfrm rot="18900000" flipH="1">
            <a:off x="3468806" y="2311614"/>
            <a:ext cx="2674961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Up Arrow 14"/>
          <p:cNvSpPr/>
          <p:nvPr/>
        </p:nvSpPr>
        <p:spPr>
          <a:xfrm rot="5400000">
            <a:off x="4710753" y="2486168"/>
            <a:ext cx="928048" cy="1173707"/>
          </a:xfrm>
          <a:prstGeom prst="up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Sun 12"/>
          <p:cNvSpPr/>
          <p:nvPr/>
        </p:nvSpPr>
        <p:spPr>
          <a:xfrm>
            <a:off x="6591868" y="1501253"/>
            <a:ext cx="1828800" cy="1856095"/>
          </a:xfrm>
          <a:prstGeom prst="sun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7510819" y="1464859"/>
            <a:ext cx="1182805" cy="2001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 rot="16200000">
            <a:off x="6171061" y="2557271"/>
            <a:ext cx="2674961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6979" y="4178512"/>
            <a:ext cx="38186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0" dirty="0" smtClean="0">
                <a:latin typeface="Symbol" pitchFamily="18" charset="2"/>
                <a:cs typeface="Arial" pitchFamily="34" charset="0"/>
              </a:rPr>
              <a:t>BE</a:t>
            </a:r>
            <a:r>
              <a:rPr lang="en-CA" sz="6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CA" sz="6000" dirty="0" smtClean="0">
                <a:latin typeface="Symbol" pitchFamily="18" charset="2"/>
                <a:cs typeface="Arial" pitchFamily="34" charset="0"/>
              </a:rPr>
              <a:t>EBOO</a:t>
            </a:r>
            <a:endParaRPr lang="en-CA" sz="6000" dirty="0">
              <a:latin typeface="Symbol" pitchFamily="18" charset="2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2897" y="4669809"/>
            <a:ext cx="573205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345740" y="4658436"/>
            <a:ext cx="502692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1765104" y="4699378"/>
            <a:ext cx="573205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1330651" y="4701653"/>
            <a:ext cx="502692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2272352" y="4701650"/>
            <a:ext cx="573205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2779600" y="4690274"/>
            <a:ext cx="573205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7" name="Rectangle 26"/>
          <p:cNvSpPr/>
          <p:nvPr/>
        </p:nvSpPr>
        <p:spPr>
          <a:xfrm>
            <a:off x="3355088" y="4706194"/>
            <a:ext cx="573205" cy="791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343467" y="4686322"/>
            <a:ext cx="3764509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860878" y="4137546"/>
            <a:ext cx="7409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0" dirty="0" smtClean="0">
                <a:latin typeface="Symbol" pitchFamily="18" charset="2"/>
                <a:cs typeface="Arial" pitchFamily="34" charset="0"/>
              </a:rPr>
              <a:t>N</a:t>
            </a:r>
            <a:endParaRPr lang="en-CA" sz="6000" dirty="0">
              <a:latin typeface="Symbol" pitchFamily="18" charset="2"/>
              <a:cs typeface="Arial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18900000" flipH="1">
            <a:off x="4221707" y="5084386"/>
            <a:ext cx="2674961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5722430" y="5082237"/>
            <a:ext cx="619847" cy="619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  <p:extLst>
      <p:ext uri="{BB962C8B-B14F-4D97-AF65-F5344CB8AC3E}">
        <p14:creationId xmlns:p14="http://schemas.microsoft.com/office/powerpoint/2010/main" val="70997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5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87" y="221236"/>
            <a:ext cx="7467600" cy="606477"/>
          </a:xfrm>
        </p:spPr>
        <p:txBody>
          <a:bodyPr/>
          <a:lstStyle/>
          <a:p>
            <a:r>
              <a:rPr lang="en-CA" dirty="0" smtClean="0"/>
              <a:t>III) Types of Reflections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4968" y="943896"/>
            <a:ext cx="6312309" cy="5574300"/>
          </a:xfrm>
        </p:spPr>
        <p:txBody>
          <a:bodyPr/>
          <a:lstStyle/>
          <a:p>
            <a:r>
              <a:rPr lang="en-CA" dirty="0" smtClean="0"/>
              <a:t>Horizontal Reflections</a:t>
            </a:r>
          </a:p>
          <a:p>
            <a:pPr lvl="1"/>
            <a:r>
              <a:rPr lang="en-CA" dirty="0" smtClean="0"/>
              <a:t>Image is reflected sideways  (left/right)</a:t>
            </a:r>
          </a:p>
          <a:p>
            <a:pPr lvl="1"/>
            <a:r>
              <a:rPr lang="en-CA" dirty="0" smtClean="0"/>
              <a:t>Reflected over the Y-axis or any vertical line</a:t>
            </a:r>
          </a:p>
          <a:p>
            <a:pPr marL="365760" lvl="1" indent="0">
              <a:buNone/>
            </a:pPr>
            <a:endParaRPr lang="en-CA" dirty="0" smtClean="0"/>
          </a:p>
          <a:p>
            <a:r>
              <a:rPr lang="en-CA" dirty="0" smtClean="0"/>
              <a:t>Vertical Reflection</a:t>
            </a:r>
          </a:p>
          <a:p>
            <a:pPr lvl="1"/>
            <a:r>
              <a:rPr lang="en-CA" dirty="0" smtClean="0"/>
              <a:t>Image is reflected upside down</a:t>
            </a:r>
          </a:p>
          <a:p>
            <a:pPr lvl="1"/>
            <a:r>
              <a:rPr lang="en-CA" dirty="0" smtClean="0"/>
              <a:t>Reflected over the X-axis or </a:t>
            </a:r>
            <a:br>
              <a:rPr lang="en-CA" dirty="0" smtClean="0"/>
            </a:br>
            <a:r>
              <a:rPr lang="en-CA" dirty="0" smtClean="0"/>
              <a:t>any horizontal line</a:t>
            </a:r>
          </a:p>
          <a:p>
            <a:pPr marL="365760" lvl="1" indent="0">
              <a:buNone/>
            </a:pPr>
            <a:endParaRPr lang="en-CA" dirty="0" smtClean="0"/>
          </a:p>
          <a:p>
            <a:r>
              <a:rPr lang="en-CA" dirty="0" smtClean="0"/>
              <a:t>Diagonal Reflection</a:t>
            </a:r>
          </a:p>
          <a:p>
            <a:pPr lvl="1"/>
            <a:r>
              <a:rPr lang="en-CA" dirty="0" smtClean="0"/>
              <a:t>Image is reflected over a slanted </a:t>
            </a:r>
            <a:br>
              <a:rPr lang="en-CA" dirty="0" smtClean="0"/>
            </a:br>
            <a:r>
              <a:rPr lang="en-CA" dirty="0" smtClean="0"/>
              <a:t>line at </a:t>
            </a:r>
            <a:r>
              <a:rPr lang="en-CA" i="1" dirty="0" smtClean="0"/>
              <a:t>y=x</a:t>
            </a:r>
          </a:p>
          <a:p>
            <a:pPr lvl="1"/>
            <a:r>
              <a:rPr lang="en-CA" i="1" dirty="0" smtClean="0"/>
              <a:t>Up </a:t>
            </a:r>
            <a:r>
              <a:rPr lang="en-CA" i="1" dirty="0" smtClean="0">
                <a:sym typeface="Wingdings" pitchFamily="2" charset="2"/>
              </a:rPr>
              <a:t> Right,  Down  left</a:t>
            </a:r>
            <a:endParaRPr lang="en-CA" i="1" dirty="0" smtClean="0"/>
          </a:p>
          <a:p>
            <a:pPr lvl="1"/>
            <a:endParaRPr lang="en-CA" dirty="0"/>
          </a:p>
        </p:txBody>
      </p:sp>
      <p:grpSp>
        <p:nvGrpSpPr>
          <p:cNvPr id="4" name="Group 7"/>
          <p:cNvGrpSpPr>
            <a:grpSpLocks noChangeAspect="1"/>
          </p:cNvGrpSpPr>
          <p:nvPr/>
        </p:nvGrpSpPr>
        <p:grpSpPr bwMode="auto">
          <a:xfrm>
            <a:off x="6146860" y="2329753"/>
            <a:ext cx="2643188" cy="2851150"/>
            <a:chOff x="256" y="1240"/>
            <a:chExt cx="2533" cy="2916"/>
          </a:xfrm>
        </p:grpSpPr>
        <p:sp>
          <p:nvSpPr>
            <p:cNvPr id="5" name="AutoShape 6"/>
            <p:cNvSpPr>
              <a:spLocks noChangeAspect="1" noChangeArrowheads="1" noTextEdit="1"/>
            </p:cNvSpPr>
            <p:nvPr/>
          </p:nvSpPr>
          <p:spPr bwMode="auto">
            <a:xfrm>
              <a:off x="256" y="1246"/>
              <a:ext cx="2533" cy="2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258" y="1252"/>
              <a:ext cx="2529" cy="2898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V="1">
              <a:off x="469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471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 flipV="1">
              <a:off x="679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 flipV="1">
              <a:off x="681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V="1">
              <a:off x="889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 flipV="1">
              <a:off x="892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V="1">
              <a:off x="1100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 flipV="1">
              <a:off x="1102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V="1">
              <a:off x="1310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 flipV="1">
              <a:off x="1312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V="1">
              <a:off x="1730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 flipV="1">
              <a:off x="1733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 flipV="1">
              <a:off x="1941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 flipV="1">
              <a:off x="1943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 flipV="1">
              <a:off x="2151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 flipV="1">
              <a:off x="2153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 flipV="1">
              <a:off x="2361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 flipV="1">
              <a:off x="2364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 flipV="1">
              <a:off x="2571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V="1">
              <a:off x="2574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261" y="389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261" y="3904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>
              <a:off x="261" y="365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>
              <a:off x="261" y="3664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261" y="341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34"/>
            <p:cNvSpPr>
              <a:spLocks noChangeShapeType="1"/>
            </p:cNvSpPr>
            <p:nvPr/>
          </p:nvSpPr>
          <p:spPr bwMode="auto">
            <a:xfrm>
              <a:off x="261" y="3424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35"/>
            <p:cNvSpPr>
              <a:spLocks noChangeShapeType="1"/>
            </p:cNvSpPr>
            <p:nvPr/>
          </p:nvSpPr>
          <p:spPr bwMode="auto">
            <a:xfrm>
              <a:off x="261" y="317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36"/>
            <p:cNvSpPr>
              <a:spLocks noChangeShapeType="1"/>
            </p:cNvSpPr>
            <p:nvPr/>
          </p:nvSpPr>
          <p:spPr bwMode="auto">
            <a:xfrm>
              <a:off x="261" y="3184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37"/>
            <p:cNvSpPr>
              <a:spLocks noChangeShapeType="1"/>
            </p:cNvSpPr>
            <p:nvPr/>
          </p:nvSpPr>
          <p:spPr bwMode="auto">
            <a:xfrm>
              <a:off x="261" y="293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38"/>
            <p:cNvSpPr>
              <a:spLocks noChangeShapeType="1"/>
            </p:cNvSpPr>
            <p:nvPr/>
          </p:nvSpPr>
          <p:spPr bwMode="auto">
            <a:xfrm>
              <a:off x="261" y="2944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39"/>
            <p:cNvSpPr>
              <a:spLocks noChangeShapeType="1"/>
            </p:cNvSpPr>
            <p:nvPr/>
          </p:nvSpPr>
          <p:spPr bwMode="auto">
            <a:xfrm>
              <a:off x="261" y="2452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40"/>
            <p:cNvSpPr>
              <a:spLocks noChangeShapeType="1"/>
            </p:cNvSpPr>
            <p:nvPr/>
          </p:nvSpPr>
          <p:spPr bwMode="auto">
            <a:xfrm>
              <a:off x="261" y="245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41"/>
            <p:cNvSpPr>
              <a:spLocks noChangeShapeType="1"/>
            </p:cNvSpPr>
            <p:nvPr/>
          </p:nvSpPr>
          <p:spPr bwMode="auto">
            <a:xfrm>
              <a:off x="261" y="2212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42"/>
            <p:cNvSpPr>
              <a:spLocks noChangeShapeType="1"/>
            </p:cNvSpPr>
            <p:nvPr/>
          </p:nvSpPr>
          <p:spPr bwMode="auto">
            <a:xfrm>
              <a:off x="261" y="221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43"/>
            <p:cNvSpPr>
              <a:spLocks noChangeShapeType="1"/>
            </p:cNvSpPr>
            <p:nvPr/>
          </p:nvSpPr>
          <p:spPr bwMode="auto">
            <a:xfrm>
              <a:off x="261" y="1972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44"/>
            <p:cNvSpPr>
              <a:spLocks noChangeShapeType="1"/>
            </p:cNvSpPr>
            <p:nvPr/>
          </p:nvSpPr>
          <p:spPr bwMode="auto">
            <a:xfrm>
              <a:off x="261" y="197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45"/>
            <p:cNvSpPr>
              <a:spLocks noChangeShapeType="1"/>
            </p:cNvSpPr>
            <p:nvPr/>
          </p:nvSpPr>
          <p:spPr bwMode="auto">
            <a:xfrm>
              <a:off x="261" y="1732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46"/>
            <p:cNvSpPr>
              <a:spLocks noChangeShapeType="1"/>
            </p:cNvSpPr>
            <p:nvPr/>
          </p:nvSpPr>
          <p:spPr bwMode="auto">
            <a:xfrm>
              <a:off x="261" y="173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47"/>
            <p:cNvSpPr>
              <a:spLocks noChangeShapeType="1"/>
            </p:cNvSpPr>
            <p:nvPr/>
          </p:nvSpPr>
          <p:spPr bwMode="auto">
            <a:xfrm>
              <a:off x="261" y="1492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48"/>
            <p:cNvSpPr>
              <a:spLocks noChangeShapeType="1"/>
            </p:cNvSpPr>
            <p:nvPr/>
          </p:nvSpPr>
          <p:spPr bwMode="auto">
            <a:xfrm>
              <a:off x="261" y="149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49"/>
            <p:cNvSpPr>
              <a:spLocks noChangeShapeType="1"/>
            </p:cNvSpPr>
            <p:nvPr/>
          </p:nvSpPr>
          <p:spPr bwMode="auto">
            <a:xfrm>
              <a:off x="261" y="2686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50"/>
            <p:cNvSpPr>
              <a:spLocks noChangeShapeType="1"/>
            </p:cNvSpPr>
            <p:nvPr/>
          </p:nvSpPr>
          <p:spPr bwMode="auto">
            <a:xfrm>
              <a:off x="261" y="2692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51"/>
            <p:cNvSpPr>
              <a:spLocks noChangeShapeType="1"/>
            </p:cNvSpPr>
            <p:nvPr/>
          </p:nvSpPr>
          <p:spPr bwMode="auto">
            <a:xfrm>
              <a:off x="261" y="2698"/>
              <a:ext cx="25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52"/>
            <p:cNvSpPr>
              <a:spLocks noChangeShapeType="1"/>
            </p:cNvSpPr>
            <p:nvPr/>
          </p:nvSpPr>
          <p:spPr bwMode="auto">
            <a:xfrm>
              <a:off x="261" y="2704"/>
              <a:ext cx="252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Rectangle 53"/>
            <p:cNvSpPr>
              <a:spLocks noChangeArrowheads="1"/>
            </p:cNvSpPr>
            <p:nvPr/>
          </p:nvSpPr>
          <p:spPr bwMode="auto">
            <a:xfrm>
              <a:off x="2735" y="2506"/>
              <a:ext cx="4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2759" y="2644"/>
              <a:ext cx="23" cy="108"/>
            </a:xfrm>
            <a:custGeom>
              <a:avLst/>
              <a:gdLst>
                <a:gd name="T0" fmla="*/ 0 w 23"/>
                <a:gd name="T1" fmla="*/ 0 h 108"/>
                <a:gd name="T2" fmla="*/ 23 w 23"/>
                <a:gd name="T3" fmla="*/ 54 h 108"/>
                <a:gd name="T4" fmla="*/ 0 w 23"/>
                <a:gd name="T5" fmla="*/ 108 h 108"/>
                <a:gd name="T6" fmla="*/ 0 w 23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108"/>
                <a:gd name="T14" fmla="*/ 23 w 23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108">
                  <a:moveTo>
                    <a:pt x="0" y="0"/>
                  </a:moveTo>
                  <a:lnTo>
                    <a:pt x="23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53" name="Line 55"/>
            <p:cNvSpPr>
              <a:spLocks noChangeShapeType="1"/>
            </p:cNvSpPr>
            <p:nvPr/>
          </p:nvSpPr>
          <p:spPr bwMode="auto">
            <a:xfrm flipV="1">
              <a:off x="1518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Line 56"/>
            <p:cNvSpPr>
              <a:spLocks noChangeShapeType="1"/>
            </p:cNvSpPr>
            <p:nvPr/>
          </p:nvSpPr>
          <p:spPr bwMode="auto">
            <a:xfrm flipV="1">
              <a:off x="1520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" name="Line 57"/>
            <p:cNvSpPr>
              <a:spLocks noChangeShapeType="1"/>
            </p:cNvSpPr>
            <p:nvPr/>
          </p:nvSpPr>
          <p:spPr bwMode="auto">
            <a:xfrm flipV="1">
              <a:off x="1523" y="1252"/>
              <a:ext cx="1" cy="289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6" name="Line 58"/>
            <p:cNvSpPr>
              <a:spLocks noChangeShapeType="1"/>
            </p:cNvSpPr>
            <p:nvPr/>
          </p:nvSpPr>
          <p:spPr bwMode="auto">
            <a:xfrm flipV="1">
              <a:off x="1525" y="1252"/>
              <a:ext cx="1" cy="28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7" name="Rectangle 59"/>
            <p:cNvSpPr>
              <a:spLocks noChangeArrowheads="1"/>
            </p:cNvSpPr>
            <p:nvPr/>
          </p:nvSpPr>
          <p:spPr bwMode="auto">
            <a:xfrm>
              <a:off x="1552" y="1240"/>
              <a:ext cx="4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58" name="Freeform 60"/>
            <p:cNvSpPr>
              <a:spLocks/>
            </p:cNvSpPr>
            <p:nvPr/>
          </p:nvSpPr>
          <p:spPr bwMode="auto">
            <a:xfrm>
              <a:off x="1500" y="1258"/>
              <a:ext cx="45" cy="54"/>
            </a:xfrm>
            <a:custGeom>
              <a:avLst/>
              <a:gdLst>
                <a:gd name="T0" fmla="*/ 0 w 45"/>
                <a:gd name="T1" fmla="*/ 54 h 54"/>
                <a:gd name="T2" fmla="*/ 23 w 45"/>
                <a:gd name="T3" fmla="*/ 0 h 54"/>
                <a:gd name="T4" fmla="*/ 45 w 45"/>
                <a:gd name="T5" fmla="*/ 54 h 54"/>
                <a:gd name="T6" fmla="*/ 0 w 45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"/>
                <a:gd name="T13" fmla="*/ 0 h 54"/>
                <a:gd name="T14" fmla="*/ 45 w 45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" h="54">
                  <a:moveTo>
                    <a:pt x="0" y="54"/>
                  </a:moveTo>
                  <a:lnTo>
                    <a:pt x="23" y="0"/>
                  </a:lnTo>
                  <a:lnTo>
                    <a:pt x="45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59" name="Rectangle 61"/>
            <p:cNvSpPr>
              <a:spLocks noChangeArrowheads="1"/>
            </p:cNvSpPr>
            <p:nvPr/>
          </p:nvSpPr>
          <p:spPr bwMode="auto">
            <a:xfrm>
              <a:off x="258" y="1252"/>
              <a:ext cx="2529" cy="2898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0" name="Line 62"/>
            <p:cNvSpPr>
              <a:spLocks noChangeShapeType="1"/>
            </p:cNvSpPr>
            <p:nvPr/>
          </p:nvSpPr>
          <p:spPr bwMode="auto">
            <a:xfrm>
              <a:off x="471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" name="Rectangle 63"/>
            <p:cNvSpPr>
              <a:spLocks noChangeArrowheads="1"/>
            </p:cNvSpPr>
            <p:nvPr/>
          </p:nvSpPr>
          <p:spPr bwMode="auto">
            <a:xfrm>
              <a:off x="446" y="273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62" name="Line 64"/>
            <p:cNvSpPr>
              <a:spLocks noChangeShapeType="1"/>
            </p:cNvSpPr>
            <p:nvPr/>
          </p:nvSpPr>
          <p:spPr bwMode="auto">
            <a:xfrm>
              <a:off x="681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" name="Rectangle 65"/>
            <p:cNvSpPr>
              <a:spLocks noChangeArrowheads="1"/>
            </p:cNvSpPr>
            <p:nvPr/>
          </p:nvSpPr>
          <p:spPr bwMode="auto">
            <a:xfrm>
              <a:off x="657" y="273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64" name="Line 66"/>
            <p:cNvSpPr>
              <a:spLocks noChangeShapeType="1"/>
            </p:cNvSpPr>
            <p:nvPr/>
          </p:nvSpPr>
          <p:spPr bwMode="auto">
            <a:xfrm>
              <a:off x="892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5" name="Rectangle 67"/>
            <p:cNvSpPr>
              <a:spLocks noChangeArrowheads="1"/>
            </p:cNvSpPr>
            <p:nvPr/>
          </p:nvSpPr>
          <p:spPr bwMode="auto">
            <a:xfrm>
              <a:off x="867" y="273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66" name="Line 68"/>
            <p:cNvSpPr>
              <a:spLocks noChangeShapeType="1"/>
            </p:cNvSpPr>
            <p:nvPr/>
          </p:nvSpPr>
          <p:spPr bwMode="auto">
            <a:xfrm>
              <a:off x="1102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7" name="Rectangle 69"/>
            <p:cNvSpPr>
              <a:spLocks noChangeArrowheads="1"/>
            </p:cNvSpPr>
            <p:nvPr/>
          </p:nvSpPr>
          <p:spPr bwMode="auto">
            <a:xfrm>
              <a:off x="1077" y="273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8" name="Line 70"/>
            <p:cNvSpPr>
              <a:spLocks noChangeShapeType="1"/>
            </p:cNvSpPr>
            <p:nvPr/>
          </p:nvSpPr>
          <p:spPr bwMode="auto">
            <a:xfrm>
              <a:off x="1312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Rectangle 71"/>
            <p:cNvSpPr>
              <a:spLocks noChangeArrowheads="1"/>
            </p:cNvSpPr>
            <p:nvPr/>
          </p:nvSpPr>
          <p:spPr bwMode="auto">
            <a:xfrm>
              <a:off x="1288" y="273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70" name="Rectangle 72"/>
            <p:cNvSpPr>
              <a:spLocks noChangeArrowheads="1"/>
            </p:cNvSpPr>
            <p:nvPr/>
          </p:nvSpPr>
          <p:spPr bwMode="auto">
            <a:xfrm>
              <a:off x="1532" y="2734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71" name="Line 73"/>
            <p:cNvSpPr>
              <a:spLocks noChangeShapeType="1"/>
            </p:cNvSpPr>
            <p:nvPr/>
          </p:nvSpPr>
          <p:spPr bwMode="auto">
            <a:xfrm>
              <a:off x="1733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" name="Rectangle 74"/>
            <p:cNvSpPr>
              <a:spLocks noChangeArrowheads="1"/>
            </p:cNvSpPr>
            <p:nvPr/>
          </p:nvSpPr>
          <p:spPr bwMode="auto">
            <a:xfrm>
              <a:off x="1735" y="2734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73" name="Line 75"/>
            <p:cNvSpPr>
              <a:spLocks noChangeShapeType="1"/>
            </p:cNvSpPr>
            <p:nvPr/>
          </p:nvSpPr>
          <p:spPr bwMode="auto">
            <a:xfrm>
              <a:off x="1943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Rectangle 76"/>
            <p:cNvSpPr>
              <a:spLocks noChangeArrowheads="1"/>
            </p:cNvSpPr>
            <p:nvPr/>
          </p:nvSpPr>
          <p:spPr bwMode="auto">
            <a:xfrm>
              <a:off x="1945" y="2734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5" name="Line 77"/>
            <p:cNvSpPr>
              <a:spLocks noChangeShapeType="1"/>
            </p:cNvSpPr>
            <p:nvPr/>
          </p:nvSpPr>
          <p:spPr bwMode="auto">
            <a:xfrm>
              <a:off x="2153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Rectangle 78"/>
            <p:cNvSpPr>
              <a:spLocks noChangeArrowheads="1"/>
            </p:cNvSpPr>
            <p:nvPr/>
          </p:nvSpPr>
          <p:spPr bwMode="auto">
            <a:xfrm>
              <a:off x="2156" y="2734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77" name="Line 79"/>
            <p:cNvSpPr>
              <a:spLocks noChangeShapeType="1"/>
            </p:cNvSpPr>
            <p:nvPr/>
          </p:nvSpPr>
          <p:spPr bwMode="auto">
            <a:xfrm>
              <a:off x="2364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8" name="Rectangle 80"/>
            <p:cNvSpPr>
              <a:spLocks noChangeArrowheads="1"/>
            </p:cNvSpPr>
            <p:nvPr/>
          </p:nvSpPr>
          <p:spPr bwMode="auto">
            <a:xfrm>
              <a:off x="2366" y="2734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79" name="Line 81"/>
            <p:cNvSpPr>
              <a:spLocks noChangeShapeType="1"/>
            </p:cNvSpPr>
            <p:nvPr/>
          </p:nvSpPr>
          <p:spPr bwMode="auto">
            <a:xfrm>
              <a:off x="2574" y="2668"/>
              <a:ext cx="1" cy="66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0" name="Rectangle 82"/>
            <p:cNvSpPr>
              <a:spLocks noChangeArrowheads="1"/>
            </p:cNvSpPr>
            <p:nvPr/>
          </p:nvSpPr>
          <p:spPr bwMode="auto">
            <a:xfrm>
              <a:off x="2576" y="2734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81" name="Rectangle 83"/>
            <p:cNvSpPr>
              <a:spLocks noChangeArrowheads="1"/>
            </p:cNvSpPr>
            <p:nvPr/>
          </p:nvSpPr>
          <p:spPr bwMode="auto">
            <a:xfrm>
              <a:off x="1458" y="384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82" name="Line 84"/>
            <p:cNvSpPr>
              <a:spLocks noChangeShapeType="1"/>
            </p:cNvSpPr>
            <p:nvPr/>
          </p:nvSpPr>
          <p:spPr bwMode="auto">
            <a:xfrm>
              <a:off x="1510" y="3904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3" name="Rectangle 85"/>
            <p:cNvSpPr>
              <a:spLocks noChangeArrowheads="1"/>
            </p:cNvSpPr>
            <p:nvPr/>
          </p:nvSpPr>
          <p:spPr bwMode="auto">
            <a:xfrm>
              <a:off x="1458" y="360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84" name="Line 86"/>
            <p:cNvSpPr>
              <a:spLocks noChangeShapeType="1"/>
            </p:cNvSpPr>
            <p:nvPr/>
          </p:nvSpPr>
          <p:spPr bwMode="auto">
            <a:xfrm>
              <a:off x="1510" y="3664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Rectangle 87"/>
            <p:cNvSpPr>
              <a:spLocks noChangeArrowheads="1"/>
            </p:cNvSpPr>
            <p:nvPr/>
          </p:nvSpPr>
          <p:spPr bwMode="auto">
            <a:xfrm>
              <a:off x="1458" y="336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86" name="Line 88"/>
            <p:cNvSpPr>
              <a:spLocks noChangeShapeType="1"/>
            </p:cNvSpPr>
            <p:nvPr/>
          </p:nvSpPr>
          <p:spPr bwMode="auto">
            <a:xfrm>
              <a:off x="1510" y="3424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7" name="Rectangle 89"/>
            <p:cNvSpPr>
              <a:spLocks noChangeArrowheads="1"/>
            </p:cNvSpPr>
            <p:nvPr/>
          </p:nvSpPr>
          <p:spPr bwMode="auto">
            <a:xfrm>
              <a:off x="1458" y="312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88" name="Line 90"/>
            <p:cNvSpPr>
              <a:spLocks noChangeShapeType="1"/>
            </p:cNvSpPr>
            <p:nvPr/>
          </p:nvSpPr>
          <p:spPr bwMode="auto">
            <a:xfrm>
              <a:off x="1510" y="3184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9" name="Rectangle 91"/>
            <p:cNvSpPr>
              <a:spLocks noChangeArrowheads="1"/>
            </p:cNvSpPr>
            <p:nvPr/>
          </p:nvSpPr>
          <p:spPr bwMode="auto">
            <a:xfrm>
              <a:off x="1458" y="2884"/>
              <a:ext cx="7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90" name="Line 92"/>
            <p:cNvSpPr>
              <a:spLocks noChangeShapeType="1"/>
            </p:cNvSpPr>
            <p:nvPr/>
          </p:nvSpPr>
          <p:spPr bwMode="auto">
            <a:xfrm>
              <a:off x="1510" y="2944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1" name="Rectangle 93"/>
            <p:cNvSpPr>
              <a:spLocks noChangeArrowheads="1"/>
            </p:cNvSpPr>
            <p:nvPr/>
          </p:nvSpPr>
          <p:spPr bwMode="auto">
            <a:xfrm>
              <a:off x="1483" y="2398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92" name="Line 94"/>
            <p:cNvSpPr>
              <a:spLocks noChangeShapeType="1"/>
            </p:cNvSpPr>
            <p:nvPr/>
          </p:nvSpPr>
          <p:spPr bwMode="auto">
            <a:xfrm>
              <a:off x="1510" y="2458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" name="Rectangle 95"/>
            <p:cNvSpPr>
              <a:spLocks noChangeArrowheads="1"/>
            </p:cNvSpPr>
            <p:nvPr/>
          </p:nvSpPr>
          <p:spPr bwMode="auto">
            <a:xfrm>
              <a:off x="1483" y="2158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94" name="Line 96"/>
            <p:cNvSpPr>
              <a:spLocks noChangeShapeType="1"/>
            </p:cNvSpPr>
            <p:nvPr/>
          </p:nvSpPr>
          <p:spPr bwMode="auto">
            <a:xfrm>
              <a:off x="1510" y="2218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5" name="Rectangle 97"/>
            <p:cNvSpPr>
              <a:spLocks noChangeArrowheads="1"/>
            </p:cNvSpPr>
            <p:nvPr/>
          </p:nvSpPr>
          <p:spPr bwMode="auto">
            <a:xfrm>
              <a:off x="1483" y="1918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96" name="Line 98"/>
            <p:cNvSpPr>
              <a:spLocks noChangeShapeType="1"/>
            </p:cNvSpPr>
            <p:nvPr/>
          </p:nvSpPr>
          <p:spPr bwMode="auto">
            <a:xfrm>
              <a:off x="1510" y="1978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7" name="Rectangle 99"/>
            <p:cNvSpPr>
              <a:spLocks noChangeArrowheads="1"/>
            </p:cNvSpPr>
            <p:nvPr/>
          </p:nvSpPr>
          <p:spPr bwMode="auto">
            <a:xfrm>
              <a:off x="1483" y="1678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98" name="Line 100"/>
            <p:cNvSpPr>
              <a:spLocks noChangeShapeType="1"/>
            </p:cNvSpPr>
            <p:nvPr/>
          </p:nvSpPr>
          <p:spPr bwMode="auto">
            <a:xfrm>
              <a:off x="1510" y="1738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9" name="Rectangle 101"/>
            <p:cNvSpPr>
              <a:spLocks noChangeArrowheads="1"/>
            </p:cNvSpPr>
            <p:nvPr/>
          </p:nvSpPr>
          <p:spPr bwMode="auto">
            <a:xfrm>
              <a:off x="1483" y="1438"/>
              <a:ext cx="4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00" name="Line 102"/>
            <p:cNvSpPr>
              <a:spLocks noChangeShapeType="1"/>
            </p:cNvSpPr>
            <p:nvPr/>
          </p:nvSpPr>
          <p:spPr bwMode="auto">
            <a:xfrm>
              <a:off x="1510" y="1498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1" name="Rectangle 104"/>
            <p:cNvSpPr>
              <a:spLocks noChangeArrowheads="1"/>
            </p:cNvSpPr>
            <p:nvPr/>
          </p:nvSpPr>
          <p:spPr bwMode="auto">
            <a:xfrm>
              <a:off x="258" y="1252"/>
              <a:ext cx="2529" cy="2898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102" name="Wave 101"/>
          <p:cNvSpPr/>
          <p:nvPr/>
        </p:nvSpPr>
        <p:spPr>
          <a:xfrm rot="16200000">
            <a:off x="6003156" y="3448946"/>
            <a:ext cx="1306512" cy="703262"/>
          </a:xfrm>
          <a:prstGeom prst="wave">
            <a:avLst>
              <a:gd name="adj1" fmla="val 12500"/>
              <a:gd name="adj2" fmla="val -8887"/>
            </a:avLst>
          </a:prstGeom>
          <a:solidFill>
            <a:srgbClr val="FFC000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3" name="Wave 102"/>
          <p:cNvSpPr/>
          <p:nvPr/>
        </p:nvSpPr>
        <p:spPr>
          <a:xfrm rot="16200000" flipV="1">
            <a:off x="7606531" y="3455296"/>
            <a:ext cx="1306512" cy="703262"/>
          </a:xfrm>
          <a:prstGeom prst="wave">
            <a:avLst>
              <a:gd name="adj1" fmla="val 12500"/>
              <a:gd name="adj2" fmla="val -8887"/>
            </a:avLst>
          </a:prstGeom>
          <a:solidFill>
            <a:srgbClr val="FFC000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4" name="Left-Right Arrow 103"/>
          <p:cNvSpPr/>
          <p:nvPr/>
        </p:nvSpPr>
        <p:spPr>
          <a:xfrm rot="16200000">
            <a:off x="6061100" y="3716439"/>
            <a:ext cx="2801938" cy="79375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7" name="Wave 306"/>
          <p:cNvSpPr/>
          <p:nvPr/>
        </p:nvSpPr>
        <p:spPr>
          <a:xfrm>
            <a:off x="6827171" y="2580900"/>
            <a:ext cx="1306513" cy="703263"/>
          </a:xfrm>
          <a:prstGeom prst="wave">
            <a:avLst>
              <a:gd name="adj1" fmla="val 12500"/>
              <a:gd name="adj2" fmla="val -8887"/>
            </a:avLst>
          </a:prstGeom>
          <a:solidFill>
            <a:srgbClr val="00B050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8" name="Wave 307"/>
          <p:cNvSpPr/>
          <p:nvPr/>
        </p:nvSpPr>
        <p:spPr>
          <a:xfrm flipV="1">
            <a:off x="6833521" y="4214438"/>
            <a:ext cx="1306513" cy="703262"/>
          </a:xfrm>
          <a:prstGeom prst="wave">
            <a:avLst>
              <a:gd name="adj1" fmla="val 12500"/>
              <a:gd name="adj2" fmla="val -8887"/>
            </a:avLst>
          </a:prstGeom>
          <a:solidFill>
            <a:srgbClr val="00B050">
              <a:alpha val="6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9" name="Left-Right Arrow 308"/>
          <p:cNvSpPr/>
          <p:nvPr/>
        </p:nvSpPr>
        <p:spPr>
          <a:xfrm>
            <a:off x="6158834" y="3731838"/>
            <a:ext cx="2649537" cy="76200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10" name="Straight Connector 309"/>
          <p:cNvCxnSpPr/>
          <p:nvPr/>
        </p:nvCxnSpPr>
        <p:spPr>
          <a:xfrm rot="5400000">
            <a:off x="6045169" y="2438976"/>
            <a:ext cx="2830513" cy="2641600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Up Arrow 310"/>
          <p:cNvSpPr/>
          <p:nvPr/>
        </p:nvSpPr>
        <p:spPr>
          <a:xfrm>
            <a:off x="6371401" y="2852519"/>
            <a:ext cx="885825" cy="885825"/>
          </a:xfrm>
          <a:prstGeom prst="upArrow">
            <a:avLst/>
          </a:prstGeom>
          <a:solidFill>
            <a:srgbClr val="0070C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12" name="Up Arrow 311"/>
          <p:cNvSpPr/>
          <p:nvPr/>
        </p:nvSpPr>
        <p:spPr>
          <a:xfrm rot="5400000">
            <a:off x="7496939" y="4020919"/>
            <a:ext cx="885825" cy="885825"/>
          </a:xfrm>
          <a:prstGeom prst="upArrow">
            <a:avLst/>
          </a:prstGeom>
          <a:solidFill>
            <a:srgbClr val="0070C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1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  <p:extLst>
      <p:ext uri="{BB962C8B-B14F-4D97-AF65-F5344CB8AC3E}">
        <p14:creationId xmlns:p14="http://schemas.microsoft.com/office/powerpoint/2010/main" val="306641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5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118 -0.00231 L -1.66667E-6 -0.0023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35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24161 L -3.61111E-6 0.00694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6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31 -0.17387 L -4.44444E-6 -3.58382E-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7" y="8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2" grpId="1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307" grpId="0" animBg="1"/>
      <p:bldP spid="307" grpId="1" animBg="1"/>
      <p:bldP spid="308" grpId="0" animBg="1"/>
      <p:bldP spid="308" grpId="1" animBg="1"/>
      <p:bldP spid="308" grpId="2" animBg="1"/>
      <p:bldP spid="309" grpId="0" animBg="1"/>
      <p:bldP spid="309" grpId="1" animBg="1"/>
      <p:bldP spid="309" grpId="2" animBg="1"/>
      <p:bldP spid="311" grpId="0" animBg="1"/>
      <p:bldP spid="312" grpId="0" animBg="1"/>
      <p:bldP spid="3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96" y="171402"/>
            <a:ext cx="8686800" cy="1143000"/>
          </a:xfrm>
        </p:spPr>
        <p:txBody>
          <a:bodyPr>
            <a:noAutofit/>
          </a:bodyPr>
          <a:lstStyle/>
          <a:p>
            <a:r>
              <a:rPr lang="en-CA" sz="2400" dirty="0" smtClean="0"/>
              <a:t>Ex: Given following diagram, draw the image after the reflection over the x-axis.  Label the coordinates of the image: </a:t>
            </a:r>
            <a:endParaRPr lang="en-CA" sz="2400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275303" y="1504336"/>
            <a:ext cx="4783394" cy="4962986"/>
            <a:chOff x="-960" y="339"/>
            <a:chExt cx="2902" cy="364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4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5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7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8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9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0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1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2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3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4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5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6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7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8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2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3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4" name="Rectangle 51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Freeform 52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6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7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8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Freeform 58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Rectangle 61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6" name="Rectangle 63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8" name="Rectangle 65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0" name="Rectangle 67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2" name="Rectangle 69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70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5" name="Rectangle 72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7" name="Rectangle 74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9" name="Rectangle 76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1" name="Rectangle 78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3" name="Rectangle 80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81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6" name="Rectangle 83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8" name="Rectangle 85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0" name="Rectangle 87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2" name="Rectangle 89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4" name="Rectangle 91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6" name="Rectangle 93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8" name="Rectangle 95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0" name="Rectangle 97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2" name="Rectangle 99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3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4" name="Rectangle 101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95" name="Oval 1094"/>
          <p:cNvSpPr/>
          <p:nvPr/>
        </p:nvSpPr>
        <p:spPr>
          <a:xfrm>
            <a:off x="1430714" y="2698954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Oval 103"/>
          <p:cNvSpPr/>
          <p:nvPr/>
        </p:nvSpPr>
        <p:spPr>
          <a:xfrm>
            <a:off x="3810062" y="1877986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Oval 104"/>
          <p:cNvSpPr/>
          <p:nvPr/>
        </p:nvSpPr>
        <p:spPr>
          <a:xfrm>
            <a:off x="4611374" y="3519934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97" name="Straight Connector 1096"/>
          <p:cNvCxnSpPr/>
          <p:nvPr/>
        </p:nvCxnSpPr>
        <p:spPr>
          <a:xfrm flipV="1">
            <a:off x="1484714" y="1932050"/>
            <a:ext cx="2364615" cy="82589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 flipV="1">
            <a:off x="3878826" y="1932050"/>
            <a:ext cx="776035" cy="159586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1460090" y="2757959"/>
            <a:ext cx="3194771" cy="769957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3" name="Isosceles Triangle 1102"/>
          <p:cNvSpPr/>
          <p:nvPr/>
        </p:nvSpPr>
        <p:spPr>
          <a:xfrm rot="840000">
            <a:off x="1623154" y="1768495"/>
            <a:ext cx="3283478" cy="1391323"/>
          </a:xfrm>
          <a:prstGeom prst="triangle">
            <a:avLst>
              <a:gd name="adj" fmla="val 63531"/>
            </a:avLst>
          </a:prstGeom>
          <a:solidFill>
            <a:srgbClr val="00B0F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04" name="Object 1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328127"/>
              </p:ext>
            </p:extLst>
          </p:nvPr>
        </p:nvGraphicFramePr>
        <p:xfrm>
          <a:off x="1221658" y="2315495"/>
          <a:ext cx="326923" cy="4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Picture 3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1658" y="2315495"/>
                        <a:ext cx="326923" cy="404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220013"/>
              </p:ext>
            </p:extLst>
          </p:nvPr>
        </p:nvGraphicFramePr>
        <p:xfrm>
          <a:off x="3866531" y="1538746"/>
          <a:ext cx="326923" cy="4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Picture 3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6531" y="1538746"/>
                        <a:ext cx="326923" cy="404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744662"/>
              </p:ext>
            </p:extLst>
          </p:nvPr>
        </p:nvGraphicFramePr>
        <p:xfrm>
          <a:off x="4638883" y="3179612"/>
          <a:ext cx="3270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0" name="Picture 3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883" y="3179612"/>
                        <a:ext cx="32702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Left-Right Arrow 118"/>
          <p:cNvSpPr/>
          <p:nvPr/>
        </p:nvSpPr>
        <p:spPr>
          <a:xfrm>
            <a:off x="288974" y="3953064"/>
            <a:ext cx="4828716" cy="73246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05" name="TextBox 1104"/>
          <p:cNvSpPr txBox="1"/>
          <p:nvPr/>
        </p:nvSpPr>
        <p:spPr>
          <a:xfrm>
            <a:off x="5279930" y="1474838"/>
            <a:ext cx="3424335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Objects reflected over the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line of symmetry will be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equal distances from it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121" name="Up Arrow 120"/>
          <p:cNvSpPr/>
          <p:nvPr/>
        </p:nvSpPr>
        <p:spPr>
          <a:xfrm>
            <a:off x="1305766" y="2785452"/>
            <a:ext cx="346054" cy="1152367"/>
          </a:xfrm>
          <a:prstGeom prst="upArrow">
            <a:avLst/>
          </a:prstGeom>
          <a:solidFill>
            <a:srgbClr val="00B0F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2" name="Up Arrow 121"/>
          <p:cNvSpPr/>
          <p:nvPr/>
        </p:nvSpPr>
        <p:spPr>
          <a:xfrm flipV="1">
            <a:off x="1310686" y="4043952"/>
            <a:ext cx="346054" cy="1152367"/>
          </a:xfrm>
          <a:prstGeom prst="upArrow">
            <a:avLst/>
          </a:prstGeom>
          <a:solidFill>
            <a:srgbClr val="00B0F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3" name="Oval 122"/>
          <p:cNvSpPr/>
          <p:nvPr/>
        </p:nvSpPr>
        <p:spPr>
          <a:xfrm>
            <a:off x="1420886" y="5166790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442812"/>
              </p:ext>
            </p:extLst>
          </p:nvPr>
        </p:nvGraphicFramePr>
        <p:xfrm>
          <a:off x="1053179" y="5255958"/>
          <a:ext cx="409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" name="Equation" r:id="rId10" imgW="190440" imgH="164880" progId="Equation.DSMT4">
                  <p:embed/>
                </p:oleObj>
              </mc:Choice>
              <mc:Fallback>
                <p:oleObj name="Equation" r:id="rId10" imgW="190440" imgH="164880" progId="Equation.DSMT4">
                  <p:embed/>
                  <p:pic>
                    <p:nvPicPr>
                      <p:cNvPr id="0" name="Picture 3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179" y="5255958"/>
                        <a:ext cx="4095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" name="Up Arrow 124"/>
          <p:cNvSpPr/>
          <p:nvPr/>
        </p:nvSpPr>
        <p:spPr>
          <a:xfrm>
            <a:off x="3699914" y="1932040"/>
            <a:ext cx="341144" cy="2010696"/>
          </a:xfrm>
          <a:prstGeom prst="upArrow">
            <a:avLst/>
          </a:prstGeom>
          <a:solidFill>
            <a:srgbClr val="00B0F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6" name="Up Arrow 125"/>
          <p:cNvSpPr/>
          <p:nvPr/>
        </p:nvSpPr>
        <p:spPr>
          <a:xfrm flipV="1">
            <a:off x="3704834" y="4048867"/>
            <a:ext cx="306727" cy="2012719"/>
          </a:xfrm>
          <a:prstGeom prst="upArrow">
            <a:avLst/>
          </a:prstGeom>
          <a:solidFill>
            <a:srgbClr val="00B0F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7" name="Oval 126"/>
          <p:cNvSpPr/>
          <p:nvPr/>
        </p:nvSpPr>
        <p:spPr>
          <a:xfrm>
            <a:off x="3815034" y="5997594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28" name="Objec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534909"/>
              </p:ext>
            </p:extLst>
          </p:nvPr>
        </p:nvGraphicFramePr>
        <p:xfrm>
          <a:off x="3447327" y="6086762"/>
          <a:ext cx="409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" name="Equation" r:id="rId12" imgW="190440" imgH="164880" progId="Equation.DSMT4">
                  <p:embed/>
                </p:oleObj>
              </mc:Choice>
              <mc:Fallback>
                <p:oleObj name="Equation" r:id="rId12" imgW="190440" imgH="164880" progId="Equation.DSMT4">
                  <p:embed/>
                  <p:pic>
                    <p:nvPicPr>
                      <p:cNvPr id="0" name="Picture 3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7327" y="6086762"/>
                        <a:ext cx="4095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Up Arrow 129"/>
          <p:cNvSpPr/>
          <p:nvPr/>
        </p:nvSpPr>
        <p:spPr>
          <a:xfrm>
            <a:off x="4496333" y="3583858"/>
            <a:ext cx="341138" cy="358877"/>
          </a:xfrm>
          <a:prstGeom prst="upArrow">
            <a:avLst/>
          </a:prstGeom>
          <a:solidFill>
            <a:srgbClr val="00B0F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1" name="Up Arrow 130"/>
          <p:cNvSpPr/>
          <p:nvPr/>
        </p:nvSpPr>
        <p:spPr>
          <a:xfrm flipV="1">
            <a:off x="4501253" y="4048868"/>
            <a:ext cx="277224" cy="360900"/>
          </a:xfrm>
          <a:prstGeom prst="upArrow">
            <a:avLst/>
          </a:prstGeom>
          <a:solidFill>
            <a:srgbClr val="00B0F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2" name="Oval 131"/>
          <p:cNvSpPr/>
          <p:nvPr/>
        </p:nvSpPr>
        <p:spPr>
          <a:xfrm>
            <a:off x="4611453" y="4360566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33" name="Object 1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319525"/>
              </p:ext>
            </p:extLst>
          </p:nvPr>
        </p:nvGraphicFramePr>
        <p:xfrm>
          <a:off x="4626896" y="4346987"/>
          <a:ext cx="4095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" name="Equation" r:id="rId14" imgW="190440" imgH="177480" progId="Equation.DSMT4">
                  <p:embed/>
                </p:oleObj>
              </mc:Choice>
              <mc:Fallback>
                <p:oleObj name="Equation" r:id="rId14" imgW="190440" imgH="177480" progId="Equation.DSMT4">
                  <p:embed/>
                  <p:pic>
                    <p:nvPicPr>
                      <p:cNvPr id="0" name="Picture 3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6896" y="4346987"/>
                        <a:ext cx="40957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5" name="Straight Connector 134"/>
          <p:cNvCxnSpPr/>
          <p:nvPr/>
        </p:nvCxnSpPr>
        <p:spPr>
          <a:xfrm>
            <a:off x="1504281" y="5155146"/>
            <a:ext cx="2364615" cy="82589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>
            <a:off x="3898393" y="4385176"/>
            <a:ext cx="776035" cy="159586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1479657" y="4385176"/>
            <a:ext cx="3194771" cy="769957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Isosceles Triangle 138"/>
          <p:cNvSpPr/>
          <p:nvPr/>
        </p:nvSpPr>
        <p:spPr>
          <a:xfrm rot="20760000" flipV="1">
            <a:off x="1613320" y="4752585"/>
            <a:ext cx="3283478" cy="1391323"/>
          </a:xfrm>
          <a:prstGeom prst="triangle">
            <a:avLst>
              <a:gd name="adj" fmla="val 63531"/>
            </a:avLst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TextBox 139"/>
          <p:cNvSpPr txBox="1"/>
          <p:nvPr/>
        </p:nvSpPr>
        <p:spPr>
          <a:xfrm>
            <a:off x="5270102" y="2644850"/>
            <a:ext cx="3368230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After the image is drawn,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find the coordinates of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each vertex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1107" name="Object 1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1323"/>
              </p:ext>
            </p:extLst>
          </p:nvPr>
        </p:nvGraphicFramePr>
        <p:xfrm>
          <a:off x="5420646" y="3944016"/>
          <a:ext cx="537701" cy="179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" name="Equation" r:id="rId16" imgW="190440" imgH="634680" progId="Equation.DSMT4">
                  <p:embed/>
                </p:oleObj>
              </mc:Choice>
              <mc:Fallback>
                <p:oleObj name="Equation" r:id="rId16" imgW="190440" imgH="634680" progId="Equation.DSMT4">
                  <p:embed/>
                  <p:pic>
                    <p:nvPicPr>
                      <p:cNvPr id="0" name="Picture 3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0646" y="3944016"/>
                        <a:ext cx="537701" cy="179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Object 1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074032"/>
              </p:ext>
            </p:extLst>
          </p:nvPr>
        </p:nvGraphicFramePr>
        <p:xfrm>
          <a:off x="6076488" y="3939150"/>
          <a:ext cx="1080982" cy="51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" name="Equation" r:id="rId18" imgW="533160" imgH="253800" progId="Equation.DSMT4">
                  <p:embed/>
                </p:oleObj>
              </mc:Choice>
              <mc:Fallback>
                <p:oleObj name="Equation" r:id="rId18" imgW="533160" imgH="253800" progId="Equation.DSMT4">
                  <p:embed/>
                  <p:pic>
                    <p:nvPicPr>
                      <p:cNvPr id="0" name="Picture 3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6488" y="3939150"/>
                        <a:ext cx="1080982" cy="514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" name="Object 1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833909"/>
              </p:ext>
            </p:extLst>
          </p:nvPr>
        </p:nvGraphicFramePr>
        <p:xfrm>
          <a:off x="6202363" y="4597606"/>
          <a:ext cx="9017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" name="Equation" r:id="rId20" imgW="444240" imgH="253800" progId="Equation.DSMT4">
                  <p:embed/>
                </p:oleObj>
              </mc:Choice>
              <mc:Fallback>
                <p:oleObj name="Equation" r:id="rId20" imgW="444240" imgH="253800" progId="Equation.DSMT4">
                  <p:embed/>
                  <p:pic>
                    <p:nvPicPr>
                      <p:cNvPr id="0" name="Picture 3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2363" y="4597606"/>
                        <a:ext cx="9017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" name="Object 1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845463"/>
              </p:ext>
            </p:extLst>
          </p:nvPr>
        </p:nvGraphicFramePr>
        <p:xfrm>
          <a:off x="6223000" y="5241925"/>
          <a:ext cx="876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" name="Equation" r:id="rId22" imgW="431640" imgH="253800" progId="Equation.DSMT4">
                  <p:embed/>
                </p:oleObj>
              </mc:Choice>
              <mc:Fallback>
                <p:oleObj name="Equation" r:id="rId22" imgW="431640" imgH="253800" progId="Equation.DSMT4">
                  <p:embed/>
                  <p:pic>
                    <p:nvPicPr>
                      <p:cNvPr id="0" name="Picture 3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5241925"/>
                        <a:ext cx="8763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ction Button: Forward or Next 2">
            <a:hlinkClick r:id="rId24" highlightClick="1"/>
          </p:cNvPr>
          <p:cNvSpPr/>
          <p:nvPr/>
        </p:nvSpPr>
        <p:spPr>
          <a:xfrm>
            <a:off x="5841242" y="6086901"/>
            <a:ext cx="600501" cy="491320"/>
          </a:xfrm>
          <a:prstGeom prst="actionButtonForwardNex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  <p:extLst>
      <p:ext uri="{BB962C8B-B14F-4D97-AF65-F5344CB8AC3E}">
        <p14:creationId xmlns:p14="http://schemas.microsoft.com/office/powerpoint/2010/main" val="264300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000"/>
                            </p:stCondLst>
                            <p:childTnLst>
                              <p:par>
                                <p:cTn id="2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500"/>
                            </p:stCondLst>
                            <p:childTnLst>
                              <p:par>
                                <p:cTn id="2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" grpId="0" animBg="1"/>
      <p:bldP spid="104" grpId="0" animBg="1"/>
      <p:bldP spid="105" grpId="0" animBg="1"/>
      <p:bldP spid="1103" grpId="0" animBg="1"/>
      <p:bldP spid="119" grpId="1" animBg="1"/>
      <p:bldP spid="1105" grpId="0"/>
      <p:bldP spid="121" grpId="0" animBg="1"/>
      <p:bldP spid="121" grpId="1" animBg="1"/>
      <p:bldP spid="121" grpId="2" animBg="1"/>
      <p:bldP spid="122" grpId="0" animBg="1"/>
      <p:bldP spid="122" grpId="1" animBg="1"/>
      <p:bldP spid="122" grpId="2" animBg="1"/>
      <p:bldP spid="123" grpId="0" animBg="1"/>
      <p:bldP spid="125" grpId="0" animBg="1"/>
      <p:bldP spid="125" grpId="1" animBg="1"/>
      <p:bldP spid="125" grpId="2" animBg="1"/>
      <p:bldP spid="126" grpId="0" animBg="1"/>
      <p:bldP spid="126" grpId="1" animBg="1"/>
      <p:bldP spid="126" grpId="2" animBg="1"/>
      <p:bldP spid="127" grpId="0" animBg="1"/>
      <p:bldP spid="130" grpId="0" animBg="1"/>
      <p:bldP spid="130" grpId="1" animBg="1"/>
      <p:bldP spid="130" grpId="2" animBg="1"/>
      <p:bldP spid="131" grpId="0" animBg="1"/>
      <p:bldP spid="131" grpId="1" animBg="1"/>
      <p:bldP spid="131" grpId="2" animBg="1"/>
      <p:bldP spid="132" grpId="0" animBg="1"/>
      <p:bldP spid="139" grpId="0" animBg="1"/>
      <p:bldP spid="1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96" y="171402"/>
            <a:ext cx="8686800" cy="1143000"/>
          </a:xfrm>
        </p:spPr>
        <p:txBody>
          <a:bodyPr>
            <a:noAutofit/>
          </a:bodyPr>
          <a:lstStyle/>
          <a:p>
            <a:r>
              <a:rPr lang="en-CA" sz="2400" dirty="0" smtClean="0"/>
              <a:t>Ex: Given following diagram, draw the image after the reflection over the line x=1.  Label the coordinates of the image: </a:t>
            </a:r>
            <a:endParaRPr lang="en-CA" sz="2400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275303" y="1504336"/>
            <a:ext cx="4783394" cy="4962986"/>
            <a:chOff x="-960" y="339"/>
            <a:chExt cx="2902" cy="364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4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5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7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8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9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0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1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2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3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4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5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6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7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8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2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3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4" name="Rectangle 51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Freeform 52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6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7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8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Freeform 58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Rectangle 61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6" name="Rectangle 63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8" name="Rectangle 65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0" name="Rectangle 67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2" name="Rectangle 69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70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5" name="Rectangle 72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7" name="Rectangle 74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9" name="Rectangle 76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1" name="Rectangle 78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3" name="Rectangle 80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81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6" name="Rectangle 83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8" name="Rectangle 85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0" name="Rectangle 87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2" name="Rectangle 89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4" name="Rectangle 91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6" name="Rectangle 93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8" name="Rectangle 95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0" name="Rectangle 97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2" name="Rectangle 99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3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4" name="Rectangle 101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34" name="Oval 133"/>
          <p:cNvSpPr/>
          <p:nvPr/>
        </p:nvSpPr>
        <p:spPr>
          <a:xfrm>
            <a:off x="1017770" y="4350730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Oval 137"/>
          <p:cNvSpPr/>
          <p:nvPr/>
        </p:nvSpPr>
        <p:spPr>
          <a:xfrm>
            <a:off x="1819082" y="2689126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1" name="Oval 140"/>
          <p:cNvSpPr/>
          <p:nvPr/>
        </p:nvSpPr>
        <p:spPr>
          <a:xfrm>
            <a:off x="3416786" y="2694046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45" name="Straight Connector 144"/>
          <p:cNvCxnSpPr>
            <a:endCxn id="138" idx="3"/>
          </p:cNvCxnSpPr>
          <p:nvPr/>
        </p:nvCxnSpPr>
        <p:spPr>
          <a:xfrm flipV="1">
            <a:off x="1071781" y="2781310"/>
            <a:ext cx="763117" cy="1643204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endCxn id="141" idx="4"/>
          </p:cNvCxnSpPr>
          <p:nvPr/>
        </p:nvCxnSpPr>
        <p:spPr>
          <a:xfrm flipH="1" flipV="1">
            <a:off x="3470786" y="2802046"/>
            <a:ext cx="358188" cy="711122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873066" y="2757969"/>
            <a:ext cx="1607553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9" name="Object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944132"/>
              </p:ext>
            </p:extLst>
          </p:nvPr>
        </p:nvGraphicFramePr>
        <p:xfrm>
          <a:off x="808714" y="3967271"/>
          <a:ext cx="326923" cy="4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Picture 3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714" y="3967271"/>
                        <a:ext cx="326923" cy="404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" name="Object 1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053226"/>
              </p:ext>
            </p:extLst>
          </p:nvPr>
        </p:nvGraphicFramePr>
        <p:xfrm>
          <a:off x="1875551" y="2349886"/>
          <a:ext cx="326923" cy="4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Picture 3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5551" y="2349886"/>
                        <a:ext cx="326923" cy="404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" name="Object 1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144566"/>
              </p:ext>
            </p:extLst>
          </p:nvPr>
        </p:nvGraphicFramePr>
        <p:xfrm>
          <a:off x="3562303" y="2265256"/>
          <a:ext cx="3270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0" name="Picture 3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03" y="2265256"/>
                        <a:ext cx="32702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" name="Oval 151"/>
          <p:cNvSpPr/>
          <p:nvPr/>
        </p:nvSpPr>
        <p:spPr>
          <a:xfrm>
            <a:off x="3805154" y="3495358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53" name="Object 1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186365"/>
              </p:ext>
            </p:extLst>
          </p:nvPr>
        </p:nvGraphicFramePr>
        <p:xfrm>
          <a:off x="3878008" y="3333641"/>
          <a:ext cx="3556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" name="Equation" r:id="rId10" imgW="164880" imgH="164880" progId="Equation.DSMT4">
                  <p:embed/>
                </p:oleObj>
              </mc:Choice>
              <mc:Fallback>
                <p:oleObj name="Equation" r:id="rId10" imgW="164880" imgH="164880" progId="Equation.DSMT4">
                  <p:embed/>
                  <p:pic>
                    <p:nvPicPr>
                      <p:cNvPr id="0" name="Picture 3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008" y="3333641"/>
                        <a:ext cx="3556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" name="Oval 153"/>
          <p:cNvSpPr/>
          <p:nvPr/>
        </p:nvSpPr>
        <p:spPr>
          <a:xfrm>
            <a:off x="2217290" y="5152054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55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254524"/>
              </p:ext>
            </p:extLst>
          </p:nvPr>
        </p:nvGraphicFramePr>
        <p:xfrm>
          <a:off x="2081988" y="5254868"/>
          <a:ext cx="3270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" name="Equation" r:id="rId12" imgW="152280" imgH="164880" progId="Equation.DSMT4">
                  <p:embed/>
                </p:oleObj>
              </mc:Choice>
              <mc:Fallback>
                <p:oleObj name="Equation" r:id="rId12" imgW="152280" imgH="164880" progId="Equation.DSMT4">
                  <p:embed/>
                  <p:pic>
                    <p:nvPicPr>
                      <p:cNvPr id="0" name="Picture 3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988" y="5254868"/>
                        <a:ext cx="3270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6" name="Straight Connector 155"/>
          <p:cNvCxnSpPr/>
          <p:nvPr/>
        </p:nvCxnSpPr>
        <p:spPr>
          <a:xfrm flipV="1">
            <a:off x="2271252" y="3567913"/>
            <a:ext cx="1589091" cy="1653037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 flipV="1">
            <a:off x="1061884" y="4395018"/>
            <a:ext cx="1199450" cy="801373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oup 102"/>
          <p:cNvGrpSpPr/>
          <p:nvPr/>
        </p:nvGrpSpPr>
        <p:grpSpPr>
          <a:xfrm>
            <a:off x="1076632" y="2669459"/>
            <a:ext cx="2802195" cy="2507224"/>
            <a:chOff x="1076632" y="2669459"/>
            <a:chExt cx="2802195" cy="2507224"/>
          </a:xfrm>
        </p:grpSpPr>
        <p:sp>
          <p:nvSpPr>
            <p:cNvPr id="148" name="Isosceles Triangle 147"/>
            <p:cNvSpPr/>
            <p:nvPr/>
          </p:nvSpPr>
          <p:spPr>
            <a:xfrm rot="18900000" flipH="1">
              <a:off x="1554242" y="3456789"/>
              <a:ext cx="2226318" cy="1101544"/>
            </a:xfrm>
            <a:prstGeom prst="triangle">
              <a:avLst>
                <a:gd name="adj" fmla="val 49804"/>
              </a:avLst>
            </a:prstGeom>
            <a:solidFill>
              <a:srgbClr val="00B0F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1" name="Right Triangle 100"/>
            <p:cNvSpPr/>
            <p:nvPr/>
          </p:nvSpPr>
          <p:spPr>
            <a:xfrm>
              <a:off x="3436375" y="2794760"/>
              <a:ext cx="442452" cy="825910"/>
            </a:xfrm>
            <a:prstGeom prst="rtTriangle">
              <a:avLst/>
            </a:prstGeom>
            <a:solidFill>
              <a:srgbClr val="00B0F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9" name="Right Triangle 158"/>
            <p:cNvSpPr/>
            <p:nvPr/>
          </p:nvSpPr>
          <p:spPr>
            <a:xfrm rot="5400000" flipV="1">
              <a:off x="1288025" y="4188541"/>
              <a:ext cx="776749" cy="1199535"/>
            </a:xfrm>
            <a:prstGeom prst="rtTriangle">
              <a:avLst/>
            </a:prstGeom>
            <a:solidFill>
              <a:srgbClr val="00B0F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0" name="Right Triangle 159"/>
            <p:cNvSpPr/>
            <p:nvPr/>
          </p:nvSpPr>
          <p:spPr>
            <a:xfrm rot="10800000" flipV="1">
              <a:off x="1086462" y="2669459"/>
              <a:ext cx="816079" cy="1720644"/>
            </a:xfrm>
            <a:prstGeom prst="rtTriangle">
              <a:avLst/>
            </a:prstGeom>
            <a:solidFill>
              <a:srgbClr val="00B0F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901951" y="2765263"/>
              <a:ext cx="365761" cy="1622322"/>
            </a:xfrm>
            <a:prstGeom prst="rect">
              <a:avLst/>
            </a:prstGeom>
            <a:solidFill>
              <a:srgbClr val="00B0F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2278805" y="2757948"/>
              <a:ext cx="1152024" cy="855762"/>
            </a:xfrm>
            <a:prstGeom prst="rect">
              <a:avLst/>
            </a:prstGeom>
            <a:solidFill>
              <a:srgbClr val="00B0F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5242806" y="1034386"/>
            <a:ext cx="34740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 line </a:t>
            </a:r>
            <a:r>
              <a:rPr lang="en-CA" sz="2100" i="1" dirty="0" smtClean="0">
                <a:solidFill>
                  <a:srgbClr val="FF0000"/>
                </a:solidFill>
              </a:rPr>
              <a:t>x = 1</a:t>
            </a:r>
            <a:r>
              <a:rPr lang="en-CA" sz="2100" dirty="0" smtClean="0">
                <a:solidFill>
                  <a:srgbClr val="FF0000"/>
                </a:solidFill>
              </a:rPr>
              <a:t> is a vertical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line with a x-intercept of 1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164" name="Left-Right Arrow 163"/>
          <p:cNvSpPr/>
          <p:nvPr/>
        </p:nvSpPr>
        <p:spPr>
          <a:xfrm rot="16200000">
            <a:off x="595292" y="3957156"/>
            <a:ext cx="4946398" cy="104670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65" name="TextBox 164"/>
          <p:cNvSpPr txBox="1"/>
          <p:nvPr/>
        </p:nvSpPr>
        <p:spPr>
          <a:xfrm>
            <a:off x="5258726" y="1923778"/>
            <a:ext cx="31582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Reflect each vertex over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the line of reflection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166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074373"/>
              </p:ext>
            </p:extLst>
          </p:nvPr>
        </p:nvGraphicFramePr>
        <p:xfrm>
          <a:off x="2696478" y="6411604"/>
          <a:ext cx="7096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" name="Equation" r:id="rId14" imgW="330120" imgH="177480" progId="Equation.DSMT4">
                  <p:embed/>
                </p:oleObj>
              </mc:Choice>
              <mc:Fallback>
                <p:oleObj name="Equation" r:id="rId14" imgW="330120" imgH="177480" progId="Equation.DSMT4">
                  <p:embed/>
                  <p:pic>
                    <p:nvPicPr>
                      <p:cNvPr id="0" name="Picture 3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6478" y="6411604"/>
                        <a:ext cx="70961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" name="Up Arrow 166"/>
          <p:cNvSpPr/>
          <p:nvPr/>
        </p:nvSpPr>
        <p:spPr>
          <a:xfrm rot="16200000">
            <a:off x="1912165" y="3419146"/>
            <a:ext cx="346054" cy="1904849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68" name="Up Arrow 167"/>
          <p:cNvSpPr/>
          <p:nvPr/>
        </p:nvSpPr>
        <p:spPr>
          <a:xfrm rot="16200000" flipV="1">
            <a:off x="3917865" y="3388403"/>
            <a:ext cx="346054" cy="1972148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69" name="Oval 168"/>
          <p:cNvSpPr/>
          <p:nvPr/>
        </p:nvSpPr>
        <p:spPr>
          <a:xfrm>
            <a:off x="5023895" y="4334276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70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064361"/>
              </p:ext>
            </p:extLst>
          </p:nvPr>
        </p:nvGraphicFramePr>
        <p:xfrm>
          <a:off x="5065621" y="4246024"/>
          <a:ext cx="409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" name="Equation" r:id="rId16" imgW="190440" imgH="164880" progId="Equation.DSMT4">
                  <p:embed/>
                </p:oleObj>
              </mc:Choice>
              <mc:Fallback>
                <p:oleObj name="Equation" r:id="rId16" imgW="190440" imgH="164880" progId="Equation.DSMT4">
                  <p:embed/>
                  <p:pic>
                    <p:nvPicPr>
                      <p:cNvPr id="0" name="Picture 3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621" y="4246024"/>
                        <a:ext cx="4095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" name="Up Arrow 172"/>
          <p:cNvSpPr/>
          <p:nvPr/>
        </p:nvSpPr>
        <p:spPr>
          <a:xfrm rot="16200000">
            <a:off x="2274375" y="2157273"/>
            <a:ext cx="346054" cy="1157684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74" name="Up Arrow 173"/>
          <p:cNvSpPr/>
          <p:nvPr/>
        </p:nvSpPr>
        <p:spPr>
          <a:xfrm rot="16200000" flipV="1">
            <a:off x="3500670" y="2158770"/>
            <a:ext cx="346054" cy="1160502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75" name="Oval 174"/>
          <p:cNvSpPr/>
          <p:nvPr/>
        </p:nvSpPr>
        <p:spPr>
          <a:xfrm>
            <a:off x="4209471" y="2690869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76" name="Object 1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010554"/>
              </p:ext>
            </p:extLst>
          </p:nvPr>
        </p:nvGraphicFramePr>
        <p:xfrm>
          <a:off x="4251197" y="2356136"/>
          <a:ext cx="409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" name="Equation" r:id="rId18" imgW="190440" imgH="164880" progId="Equation.DSMT4">
                  <p:embed/>
                </p:oleObj>
              </mc:Choice>
              <mc:Fallback>
                <p:oleObj name="Equation" r:id="rId18" imgW="190440" imgH="164880" progId="Equation.DSMT4">
                  <p:embed/>
                  <p:pic>
                    <p:nvPicPr>
                      <p:cNvPr id="0" name="Picture 3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197" y="2356136"/>
                        <a:ext cx="4095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7" name="Up Arrow 176"/>
          <p:cNvSpPr/>
          <p:nvPr/>
        </p:nvSpPr>
        <p:spPr>
          <a:xfrm rot="5400000" flipH="1">
            <a:off x="3123453" y="2567168"/>
            <a:ext cx="346054" cy="388286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78" name="Up Arrow 177"/>
          <p:cNvSpPr/>
          <p:nvPr/>
        </p:nvSpPr>
        <p:spPr>
          <a:xfrm rot="5400000" flipH="1" flipV="1">
            <a:off x="2678178" y="2584648"/>
            <a:ext cx="346054" cy="375037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79" name="Oval 178"/>
          <p:cNvSpPr/>
          <p:nvPr/>
        </p:nvSpPr>
        <p:spPr>
          <a:xfrm>
            <a:off x="2580779" y="2708112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80" name="Object 1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641571"/>
              </p:ext>
            </p:extLst>
          </p:nvPr>
        </p:nvGraphicFramePr>
        <p:xfrm>
          <a:off x="2193925" y="2517060"/>
          <a:ext cx="4095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" name="Equation" r:id="rId20" imgW="190440" imgH="177480" progId="Equation.DSMT4">
                  <p:embed/>
                </p:oleObj>
              </mc:Choice>
              <mc:Fallback>
                <p:oleObj name="Equation" r:id="rId20" imgW="190440" imgH="177480" progId="Equation.DSMT4">
                  <p:embed/>
                  <p:pic>
                    <p:nvPicPr>
                      <p:cNvPr id="0" name="Picture 3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2517060"/>
                        <a:ext cx="4095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" name="Up Arrow 188"/>
          <p:cNvSpPr/>
          <p:nvPr/>
        </p:nvSpPr>
        <p:spPr>
          <a:xfrm rot="5400000" flipH="1">
            <a:off x="3314947" y="3173455"/>
            <a:ext cx="346054" cy="752720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0" name="Up Arrow 189"/>
          <p:cNvSpPr/>
          <p:nvPr/>
        </p:nvSpPr>
        <p:spPr>
          <a:xfrm rot="5400000" flipH="1" flipV="1">
            <a:off x="2480061" y="3165757"/>
            <a:ext cx="346054" cy="758023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1" name="Oval 190"/>
          <p:cNvSpPr/>
          <p:nvPr/>
        </p:nvSpPr>
        <p:spPr>
          <a:xfrm>
            <a:off x="2192491" y="3512518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92" name="Object 1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580738"/>
              </p:ext>
            </p:extLst>
          </p:nvPr>
        </p:nvGraphicFramePr>
        <p:xfrm>
          <a:off x="1792288" y="3336925"/>
          <a:ext cx="43656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5" name="Equation" r:id="rId22" imgW="203040" imgH="164880" progId="Equation.DSMT4">
                  <p:embed/>
                </p:oleObj>
              </mc:Choice>
              <mc:Fallback>
                <p:oleObj name="Equation" r:id="rId22" imgW="203040" imgH="164880" progId="Equation.DSMT4">
                  <p:embed/>
                  <p:pic>
                    <p:nvPicPr>
                      <p:cNvPr id="0" name="Picture 3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8" y="3336925"/>
                        <a:ext cx="436562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3" name="Group 192"/>
          <p:cNvGrpSpPr/>
          <p:nvPr/>
        </p:nvGrpSpPr>
        <p:grpSpPr>
          <a:xfrm flipH="1">
            <a:off x="2246798" y="2678737"/>
            <a:ext cx="2802195" cy="2491322"/>
            <a:chOff x="1076632" y="2685361"/>
            <a:chExt cx="2802195" cy="2491322"/>
          </a:xfrm>
          <a:solidFill>
            <a:srgbClr val="FF0000">
              <a:alpha val="45000"/>
            </a:srgbClr>
          </a:solidFill>
        </p:grpSpPr>
        <p:sp>
          <p:nvSpPr>
            <p:cNvPr id="194" name="Isosceles Triangle 193"/>
            <p:cNvSpPr/>
            <p:nvPr/>
          </p:nvSpPr>
          <p:spPr>
            <a:xfrm rot="18900000" flipH="1">
              <a:off x="1554242" y="3456789"/>
              <a:ext cx="2226318" cy="1101544"/>
            </a:xfrm>
            <a:prstGeom prst="triangle">
              <a:avLst>
                <a:gd name="adj" fmla="val 4980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5" name="Right Triangle 194"/>
            <p:cNvSpPr/>
            <p:nvPr/>
          </p:nvSpPr>
          <p:spPr>
            <a:xfrm>
              <a:off x="3436375" y="2794760"/>
              <a:ext cx="442452" cy="8259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6" name="Right Triangle 195"/>
            <p:cNvSpPr/>
            <p:nvPr/>
          </p:nvSpPr>
          <p:spPr>
            <a:xfrm rot="5400000" flipV="1">
              <a:off x="1288025" y="4188541"/>
              <a:ext cx="776749" cy="119953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7" name="Right Triangle 196"/>
            <p:cNvSpPr/>
            <p:nvPr/>
          </p:nvSpPr>
          <p:spPr>
            <a:xfrm rot="10800000" flipV="1">
              <a:off x="1086462" y="2685361"/>
              <a:ext cx="816079" cy="172064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901951" y="2773214"/>
              <a:ext cx="365761" cy="16223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278805" y="2757948"/>
              <a:ext cx="1152024" cy="85576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" name="Up Arrow 205"/>
          <p:cNvSpPr/>
          <p:nvPr/>
        </p:nvSpPr>
        <p:spPr>
          <a:xfrm rot="16200000">
            <a:off x="2463607" y="4837247"/>
            <a:ext cx="346054" cy="756922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7" name="Up Arrow 206"/>
          <p:cNvSpPr/>
          <p:nvPr/>
        </p:nvSpPr>
        <p:spPr>
          <a:xfrm rot="16200000" flipV="1">
            <a:off x="3308240" y="4819643"/>
            <a:ext cx="346054" cy="797941"/>
          </a:xfrm>
          <a:prstGeom prst="upArrow">
            <a:avLst/>
          </a:prstGeom>
          <a:solidFill>
            <a:srgbClr val="7030A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8" name="Oval 207"/>
          <p:cNvSpPr/>
          <p:nvPr/>
        </p:nvSpPr>
        <p:spPr>
          <a:xfrm>
            <a:off x="3808723" y="5162511"/>
            <a:ext cx="108000" cy="108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09" name="Object 2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999470"/>
              </p:ext>
            </p:extLst>
          </p:nvPr>
        </p:nvGraphicFramePr>
        <p:xfrm>
          <a:off x="3850449" y="5074259"/>
          <a:ext cx="409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6" name="Equation" r:id="rId24" imgW="190440" imgH="164880" progId="Equation.DSMT4">
                  <p:embed/>
                </p:oleObj>
              </mc:Choice>
              <mc:Fallback>
                <p:oleObj name="Equation" r:id="rId24" imgW="190440" imgH="164880" progId="Equation.DSMT4">
                  <p:embed/>
                  <p:pic>
                    <p:nvPicPr>
                      <p:cNvPr id="0" name="Picture 3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0449" y="5074259"/>
                        <a:ext cx="4095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" name="TextBox 209"/>
          <p:cNvSpPr txBox="1"/>
          <p:nvPr/>
        </p:nvSpPr>
        <p:spPr>
          <a:xfrm>
            <a:off x="5242806" y="2631202"/>
            <a:ext cx="3368230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After the image is drawn,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find the coordinates of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each vertex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211" name="Object 2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664604"/>
              </p:ext>
            </p:extLst>
          </p:nvPr>
        </p:nvGraphicFramePr>
        <p:xfrm>
          <a:off x="6166859" y="3563012"/>
          <a:ext cx="574675" cy="304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7" name="Equation" r:id="rId26" imgW="203040" imgH="1079280" progId="Equation.DSMT4">
                  <p:embed/>
                </p:oleObj>
              </mc:Choice>
              <mc:Fallback>
                <p:oleObj name="Equation" r:id="rId26" imgW="203040" imgH="1079280" progId="Equation.DSMT4">
                  <p:embed/>
                  <p:pic>
                    <p:nvPicPr>
                      <p:cNvPr id="0" name="Picture 3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6859" y="3563012"/>
                        <a:ext cx="574675" cy="304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" name="Object 2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202173"/>
              </p:ext>
            </p:extLst>
          </p:nvPr>
        </p:nvGraphicFramePr>
        <p:xfrm>
          <a:off x="6794500" y="3625850"/>
          <a:ext cx="90011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" name="Equation" r:id="rId28" imgW="444240" imgH="253800" progId="Equation.DSMT4">
                  <p:embed/>
                </p:oleObj>
              </mc:Choice>
              <mc:Fallback>
                <p:oleObj name="Equation" r:id="rId28" imgW="444240" imgH="253800" progId="Equation.DSMT4">
                  <p:embed/>
                  <p:pic>
                    <p:nvPicPr>
                      <p:cNvPr id="0" name="Picture 3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0" y="3625850"/>
                        <a:ext cx="900113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" name="Object 2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54876"/>
              </p:ext>
            </p:extLst>
          </p:nvPr>
        </p:nvGraphicFramePr>
        <p:xfrm>
          <a:off x="6866638" y="4188751"/>
          <a:ext cx="7207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" name="Equation" r:id="rId30" imgW="355320" imgH="253800" progId="Equation.DSMT4">
                  <p:embed/>
                </p:oleObj>
              </mc:Choice>
              <mc:Fallback>
                <p:oleObj name="Equation" r:id="rId30" imgW="355320" imgH="253800" progId="Equation.DSMT4">
                  <p:embed/>
                  <p:pic>
                    <p:nvPicPr>
                      <p:cNvPr id="0" name="Picture 3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6638" y="4188751"/>
                        <a:ext cx="720725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" name="Object 2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621261"/>
              </p:ext>
            </p:extLst>
          </p:nvPr>
        </p:nvGraphicFramePr>
        <p:xfrm>
          <a:off x="6872725" y="4804662"/>
          <a:ext cx="72231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0" name="Equation" r:id="rId32" imgW="355320" imgH="253800" progId="Equation.DSMT4">
                  <p:embed/>
                </p:oleObj>
              </mc:Choice>
              <mc:Fallback>
                <p:oleObj name="Equation" r:id="rId32" imgW="355320" imgH="253800" progId="Equation.DSMT4">
                  <p:embed/>
                  <p:pic>
                    <p:nvPicPr>
                      <p:cNvPr id="0" name="Picture 3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2725" y="4804662"/>
                        <a:ext cx="722312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" name="Object 2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898575"/>
              </p:ext>
            </p:extLst>
          </p:nvPr>
        </p:nvGraphicFramePr>
        <p:xfrm>
          <a:off x="6824663" y="5462588"/>
          <a:ext cx="8509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1" name="Equation" r:id="rId34" imgW="419040" imgH="253800" progId="Equation.DSMT4">
                  <p:embed/>
                </p:oleObj>
              </mc:Choice>
              <mc:Fallback>
                <p:oleObj name="Equation" r:id="rId34" imgW="419040" imgH="253800" progId="Equation.DSMT4">
                  <p:embed/>
                  <p:pic>
                    <p:nvPicPr>
                      <p:cNvPr id="0" name="Picture 3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4663" y="5462588"/>
                        <a:ext cx="850900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" name="Object 2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628326"/>
              </p:ext>
            </p:extLst>
          </p:nvPr>
        </p:nvGraphicFramePr>
        <p:xfrm>
          <a:off x="6829155" y="6146800"/>
          <a:ext cx="9017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2" name="Equation" r:id="rId36" imgW="444240" imgH="253800" progId="Equation.DSMT4">
                  <p:embed/>
                </p:oleObj>
              </mc:Choice>
              <mc:Fallback>
                <p:oleObj name="Equation" r:id="rId36" imgW="444240" imgH="253800" progId="Equation.DSMT4">
                  <p:embed/>
                  <p:pic>
                    <p:nvPicPr>
                      <p:cNvPr id="0" name="Picture 3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155" y="6146800"/>
                        <a:ext cx="9017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" name="Action Button: Forward or Next 161">
            <a:hlinkClick r:id="rId38" highlightClick="1"/>
          </p:cNvPr>
          <p:cNvSpPr/>
          <p:nvPr/>
        </p:nvSpPr>
        <p:spPr>
          <a:xfrm>
            <a:off x="5254378" y="6127845"/>
            <a:ext cx="600501" cy="491320"/>
          </a:xfrm>
          <a:prstGeom prst="actionButtonForwardNex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1" name="TextBox 3"/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000"/>
              <a:t>©Copyright All Rights Reserved to Homework Depot at www.BCMath.ca</a:t>
            </a:r>
          </a:p>
        </p:txBody>
      </p:sp>
    </p:spTree>
    <p:extLst>
      <p:ext uri="{BB962C8B-B14F-4D97-AF65-F5344CB8AC3E}">
        <p14:creationId xmlns:p14="http://schemas.microsoft.com/office/powerpoint/2010/main" val="92057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35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8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000"/>
                            </p:stCondLst>
                            <p:childTnLst>
                              <p:par>
                                <p:cTn id="243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9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000"/>
                            </p:stCondLst>
                            <p:childTnLst>
                              <p:par>
                                <p:cTn id="25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4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000"/>
                            </p:stCondLst>
                            <p:childTnLst>
                              <p:par>
                                <p:cTn id="28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2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000"/>
                            </p:stCondLst>
                            <p:childTnLst>
                              <p:par>
                                <p:cTn id="29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00"/>
                            </p:stCondLst>
                            <p:childTnLst>
                              <p:par>
                                <p:cTn id="32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0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5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37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8" grpId="0" animBg="1"/>
      <p:bldP spid="141" grpId="0" animBg="1"/>
      <p:bldP spid="152" grpId="0" animBg="1"/>
      <p:bldP spid="154" grpId="0" animBg="1"/>
      <p:bldP spid="163" grpId="0"/>
      <p:bldP spid="164" grpId="0" animBg="1"/>
      <p:bldP spid="164" grpId="1" animBg="1"/>
      <p:bldP spid="165" grpId="0"/>
      <p:bldP spid="167" grpId="0" animBg="1"/>
      <p:bldP spid="167" grpId="1" animBg="1"/>
      <p:bldP spid="167" grpId="2" animBg="1"/>
      <p:bldP spid="168" grpId="0" animBg="1"/>
      <p:bldP spid="168" grpId="1" animBg="1"/>
      <p:bldP spid="168" grpId="2" animBg="1"/>
      <p:bldP spid="169" grpId="0" animBg="1"/>
      <p:bldP spid="173" grpId="0" animBg="1"/>
      <p:bldP spid="173" grpId="1" animBg="1"/>
      <p:bldP spid="173" grpId="2" animBg="1"/>
      <p:bldP spid="174" grpId="0" animBg="1"/>
      <p:bldP spid="174" grpId="1" animBg="1"/>
      <p:bldP spid="174" grpId="2" animBg="1"/>
      <p:bldP spid="175" grpId="0" animBg="1"/>
      <p:bldP spid="177" grpId="0" animBg="1"/>
      <p:bldP spid="177" grpId="1" animBg="1"/>
      <p:bldP spid="177" grpId="2" animBg="1"/>
      <p:bldP spid="178" grpId="0" animBg="1"/>
      <p:bldP spid="178" grpId="1" animBg="1"/>
      <p:bldP spid="178" grpId="2" animBg="1"/>
      <p:bldP spid="179" grpId="0" animBg="1"/>
      <p:bldP spid="189" grpId="0" animBg="1"/>
      <p:bldP spid="189" grpId="1" animBg="1"/>
      <p:bldP spid="189" grpId="2" animBg="1"/>
      <p:bldP spid="190" grpId="0" animBg="1"/>
      <p:bldP spid="190" grpId="1" animBg="1"/>
      <p:bldP spid="190" grpId="2" animBg="1"/>
      <p:bldP spid="191" grpId="0" animBg="1"/>
      <p:bldP spid="206" grpId="0" animBg="1"/>
      <p:bldP spid="206" grpId="1" animBg="1"/>
      <p:bldP spid="206" grpId="2" animBg="1"/>
      <p:bldP spid="207" grpId="0" animBg="1"/>
      <p:bldP spid="207" grpId="1" animBg="1"/>
      <p:bldP spid="207" grpId="2" animBg="1"/>
      <p:bldP spid="208" grpId="0" animBg="1"/>
      <p:bldP spid="2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GENSWF_OUTPUT_FILE_NAME" val="m9pch75"/>
  <p:tag name="ISPRING_SCORM_PASSING_SCORE" val="100.0000000000"/>
  <p:tag name="ISPRING_RESOURCE_PATHS_HASH_2" val="21385c977bafa6a8abb1e24a367619d6f58eea"/>
  <p:tag name="ISPRING_ULTRA_SCORM_COURSE_ID" val="D9DDEE61-0516-4970-B0EA-D1192A85EE1E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7.5 Reflections and Line Symmetry"/>
  <p:tag name="ISPRING_RESOURCE_PATHS_HASH_PRESENTER" val="398a623f1f3f2d338b57a68affda5a5f050332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>
        <a:solidFill>
          <a:srgbClr val="00B0F0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645</TotalTime>
  <Words>546</Words>
  <Application>Microsoft Office PowerPoint</Application>
  <PresentationFormat>On-screen Show (4:3)</PresentationFormat>
  <Paragraphs>171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Century Schoolbook</vt:lpstr>
      <vt:lpstr>Courier New</vt:lpstr>
      <vt:lpstr>Symbol</vt:lpstr>
      <vt:lpstr>Times New Roman</vt:lpstr>
      <vt:lpstr>Wingdings</vt:lpstr>
      <vt:lpstr>Wingdings 2</vt:lpstr>
      <vt:lpstr>Oriel</vt:lpstr>
      <vt:lpstr>Equation</vt:lpstr>
      <vt:lpstr>Section 7.5 Reflections and Line Symmetry</vt:lpstr>
      <vt:lpstr>Reflections</vt:lpstr>
      <vt:lpstr>Line of Symmetry</vt:lpstr>
      <vt:lpstr>Examples of Symmetry in Art</vt:lpstr>
      <vt:lpstr>Ex: Draw the lines of symmetry for each of the following shapes</vt:lpstr>
      <vt:lpstr>Ex: Graph each image over the line of symmetry.</vt:lpstr>
      <vt:lpstr>III) Types of Reflections</vt:lpstr>
      <vt:lpstr>Ex: Given following diagram, draw the image after the reflection over the x-axis.  Label the coordinates of the image: </vt:lpstr>
      <vt:lpstr>Ex: Given following diagram, draw the image after the reflection over the line x=1.  Label the coordinates of the image: </vt:lpstr>
      <vt:lpstr>Ex: Given following diagram, draw the image after the reflection over the line y=x.  Label the coordinates of the image: </vt:lpstr>
      <vt:lpstr>Homework: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7.5 Reflections and Line Symmetry</dc:title>
  <dc:creator>Danny Young</dc:creator>
  <cp:lastModifiedBy>Danny Young</cp:lastModifiedBy>
  <cp:revision>71</cp:revision>
  <dcterms:created xsi:type="dcterms:W3CDTF">2012-02-17T06:15:32Z</dcterms:created>
  <dcterms:modified xsi:type="dcterms:W3CDTF">2015-03-14T16:59:07Z</dcterms:modified>
</cp:coreProperties>
</file>